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handoutMasterIdLst>
    <p:handoutMasterId r:id="rId14"/>
  </p:handoutMasterIdLst>
  <p:sldIdLst>
    <p:sldId id="256" r:id="rId2"/>
    <p:sldId id="330" r:id="rId3"/>
    <p:sldId id="325" r:id="rId4"/>
    <p:sldId id="327" r:id="rId5"/>
    <p:sldId id="328" r:id="rId6"/>
    <p:sldId id="329" r:id="rId7"/>
    <p:sldId id="326" r:id="rId8"/>
    <p:sldId id="331" r:id="rId9"/>
    <p:sldId id="332" r:id="rId10"/>
    <p:sldId id="337" r:id="rId11"/>
    <p:sldId id="338" r:id="rId12"/>
    <p:sldId id="333" r:id="rId13"/>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00FF"/>
    <a:srgbClr val="FF0066"/>
    <a:srgbClr val="0000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94" autoAdjust="0"/>
    <p:restoredTop sz="94728" autoAdjust="0"/>
  </p:normalViewPr>
  <p:slideViewPr>
    <p:cSldViewPr>
      <p:cViewPr varScale="1">
        <p:scale>
          <a:sx n="72" d="100"/>
          <a:sy n="72" d="100"/>
        </p:scale>
        <p:origin x="475"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tr-TR"/>
          </a:p>
        </p:txBody>
      </p:sp>
      <p:sp>
        <p:nvSpPr>
          <p:cNvPr id="7782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tr-TR"/>
          </a:p>
        </p:txBody>
      </p:sp>
      <p:sp>
        <p:nvSpPr>
          <p:cNvPr id="7782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tr-TR"/>
          </a:p>
        </p:txBody>
      </p:sp>
      <p:sp>
        <p:nvSpPr>
          <p:cNvPr id="7782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444F2AE9-52A2-4255-A515-D2858D902560}" type="slidenum">
              <a:rPr lang="tr-TR"/>
              <a:pPr/>
              <a:t>‹#›</a:t>
            </a:fld>
            <a:endParaRPr lang="tr-TR"/>
          </a:p>
        </p:txBody>
      </p:sp>
    </p:spTree>
    <p:extLst>
      <p:ext uri="{BB962C8B-B14F-4D97-AF65-F5344CB8AC3E}">
        <p14:creationId xmlns:p14="http://schemas.microsoft.com/office/powerpoint/2010/main" val="48246157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00354" name="Group 2"/>
          <p:cNvGrpSpPr>
            <a:grpSpLocks/>
          </p:cNvGrpSpPr>
          <p:nvPr/>
        </p:nvGrpSpPr>
        <p:grpSpPr bwMode="auto">
          <a:xfrm>
            <a:off x="-3222625" y="304800"/>
            <a:ext cx="11909425" cy="4724400"/>
            <a:chOff x="-2030" y="192"/>
            <a:chExt cx="7502" cy="2976"/>
          </a:xfrm>
        </p:grpSpPr>
        <p:sp>
          <p:nvSpPr>
            <p:cNvPr id="10035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endParaRPr lang="tr-TR"/>
            </a:p>
          </p:txBody>
        </p:sp>
        <p:sp>
          <p:nvSpPr>
            <p:cNvPr id="10035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endParaRPr lang="tr-TR" sz="2400">
                <a:latin typeface="Times New Roman" pitchFamily="18" charset="0"/>
              </a:endParaRPr>
            </a:p>
          </p:txBody>
        </p:sp>
        <p:sp>
          <p:nvSpPr>
            <p:cNvPr id="10035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endParaRPr lang="tr-TR">
                <a:latin typeface="Arial" charset="0"/>
              </a:endParaRPr>
            </a:p>
          </p:txBody>
        </p:sp>
      </p:grpSp>
      <p:sp>
        <p:nvSpPr>
          <p:cNvPr id="100358" name="Rectangle 6"/>
          <p:cNvSpPr>
            <a:spLocks noGrp="1" noChangeArrowheads="1"/>
          </p:cNvSpPr>
          <p:nvPr>
            <p:ph type="ctrTitle"/>
          </p:nvPr>
        </p:nvSpPr>
        <p:spPr>
          <a:xfrm>
            <a:off x="1443038" y="985838"/>
            <a:ext cx="7239000" cy="1444625"/>
          </a:xfrm>
        </p:spPr>
        <p:txBody>
          <a:bodyPr/>
          <a:lstStyle>
            <a:lvl1pPr>
              <a:defRPr sz="4000"/>
            </a:lvl1pPr>
          </a:lstStyle>
          <a:p>
            <a:r>
              <a:rPr lang="tr-TR"/>
              <a:t>Asıl başlık stili için tıklatın</a:t>
            </a:r>
          </a:p>
        </p:txBody>
      </p:sp>
      <p:sp>
        <p:nvSpPr>
          <p:cNvPr id="100359"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tr-TR"/>
              <a:t>Asıl alt başlık stilini düzenlemek için tıklatın</a:t>
            </a:r>
          </a:p>
        </p:txBody>
      </p:sp>
      <p:sp>
        <p:nvSpPr>
          <p:cNvPr id="100360" name="Rectangle 8"/>
          <p:cNvSpPr>
            <a:spLocks noGrp="1" noChangeArrowheads="1"/>
          </p:cNvSpPr>
          <p:nvPr>
            <p:ph type="dt" sz="half" idx="2"/>
          </p:nvPr>
        </p:nvSpPr>
        <p:spPr/>
        <p:txBody>
          <a:bodyPr/>
          <a:lstStyle>
            <a:lvl1pPr>
              <a:defRPr/>
            </a:lvl1pPr>
          </a:lstStyle>
          <a:p>
            <a:endParaRPr lang="tr-TR"/>
          </a:p>
        </p:txBody>
      </p:sp>
      <p:sp>
        <p:nvSpPr>
          <p:cNvPr id="100361" name="Rectangle 9"/>
          <p:cNvSpPr>
            <a:spLocks noGrp="1" noChangeArrowheads="1"/>
          </p:cNvSpPr>
          <p:nvPr>
            <p:ph type="ftr" sz="quarter" idx="3"/>
          </p:nvPr>
        </p:nvSpPr>
        <p:spPr/>
        <p:txBody>
          <a:bodyPr/>
          <a:lstStyle>
            <a:lvl1pPr>
              <a:defRPr/>
            </a:lvl1pPr>
          </a:lstStyle>
          <a:p>
            <a:endParaRPr lang="tr-TR"/>
          </a:p>
        </p:txBody>
      </p:sp>
      <p:sp>
        <p:nvSpPr>
          <p:cNvPr id="100362" name="Rectangle 10"/>
          <p:cNvSpPr>
            <a:spLocks noGrp="1" noChangeArrowheads="1"/>
          </p:cNvSpPr>
          <p:nvPr>
            <p:ph type="sldNum" sz="quarter" idx="4"/>
          </p:nvPr>
        </p:nvSpPr>
        <p:spPr/>
        <p:txBody>
          <a:bodyPr/>
          <a:lstStyle>
            <a:lvl1pPr>
              <a:defRPr/>
            </a:lvl1pPr>
          </a:lstStyle>
          <a:p>
            <a:fld id="{08D32F69-C321-4CF2-9A4D-F3BA9DAF64E2}" type="slidenum">
              <a:rPr lang="tr-TR"/>
              <a:pPr/>
              <a:t>‹#›</a:t>
            </a:fld>
            <a:endParaRPr lang="tr-TR"/>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F1CDABD3-8F44-4C91-A811-44839FCE4A7A}" type="slidenum">
              <a:rPr lang="tr-TR"/>
              <a:pPr/>
              <a:t>‹#›</a:t>
            </a:fld>
            <a:endParaRPr lang="tr-TR"/>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6413" y="301625"/>
            <a:ext cx="1827212" cy="5640388"/>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370013" y="301625"/>
            <a:ext cx="5334000" cy="564038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6B090380-7E13-47B7-9A1E-EDFBE8C725B8}" type="slidenum">
              <a:rPr lang="tr-TR"/>
              <a:pPr/>
              <a:t>‹#›</a:t>
            </a:fld>
            <a:endParaRPr lang="tr-TR"/>
          </a:p>
        </p:txBody>
      </p:sp>
    </p:spTree>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1370013" y="301625"/>
            <a:ext cx="7313612"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1370013" y="1827213"/>
            <a:ext cx="3579812"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5102225" y="1827213"/>
            <a:ext cx="3581400" cy="4114800"/>
          </a:xfrm>
        </p:spPr>
        <p:txBody>
          <a:bodyPr/>
          <a:lstStyle/>
          <a:p>
            <a:endParaRPr lang="tr-TR"/>
          </a:p>
        </p:txBody>
      </p:sp>
      <p:sp>
        <p:nvSpPr>
          <p:cNvPr id="5" name="4 Veri Yer Tutucusu"/>
          <p:cNvSpPr>
            <a:spLocks noGrp="1"/>
          </p:cNvSpPr>
          <p:nvPr>
            <p:ph type="dt" sz="half" idx="10"/>
          </p:nvPr>
        </p:nvSpPr>
        <p:spPr>
          <a:xfrm>
            <a:off x="457200" y="6248400"/>
            <a:ext cx="2133600" cy="457200"/>
          </a:xfrm>
        </p:spPr>
        <p:txBody>
          <a:bodyPr/>
          <a:lstStyle>
            <a:lvl1pPr>
              <a:defRPr/>
            </a:lvl1pPr>
          </a:lstStyle>
          <a:p>
            <a:endParaRPr lang="tr-TR"/>
          </a:p>
        </p:txBody>
      </p:sp>
      <p:sp>
        <p:nvSpPr>
          <p:cNvPr id="6" name="5 Altbilgi Yer Tutucusu"/>
          <p:cNvSpPr>
            <a:spLocks noGrp="1"/>
          </p:cNvSpPr>
          <p:nvPr>
            <p:ph type="ftr" sz="quarter" idx="11"/>
          </p:nvPr>
        </p:nvSpPr>
        <p:spPr>
          <a:xfrm>
            <a:off x="3124200" y="6248400"/>
            <a:ext cx="2895600" cy="457200"/>
          </a:xfrm>
        </p:spPr>
        <p:txBody>
          <a:bodyPr/>
          <a:lstStyle>
            <a:lvl1pPr>
              <a:defRPr/>
            </a:lvl1pPr>
          </a:lstStyle>
          <a:p>
            <a:endParaRPr lang="tr-TR"/>
          </a:p>
        </p:txBody>
      </p:sp>
      <p:sp>
        <p:nvSpPr>
          <p:cNvPr id="7" name="6 Slayt Numarası Yer Tutucusu"/>
          <p:cNvSpPr>
            <a:spLocks noGrp="1"/>
          </p:cNvSpPr>
          <p:nvPr>
            <p:ph type="sldNum" sz="quarter" idx="12"/>
          </p:nvPr>
        </p:nvSpPr>
        <p:spPr>
          <a:xfrm>
            <a:off x="6553200" y="6248400"/>
            <a:ext cx="2133600" cy="457200"/>
          </a:xfrm>
        </p:spPr>
        <p:txBody>
          <a:bodyPr/>
          <a:lstStyle>
            <a:lvl1pPr>
              <a:defRPr/>
            </a:lvl1pPr>
          </a:lstStyle>
          <a:p>
            <a:fld id="{2F6412F3-8CC4-4BF0-B555-1B05EA96DB9E}" type="slidenum">
              <a:rPr lang="tr-TR"/>
              <a:pPr/>
              <a:t>‹#›</a:t>
            </a:fld>
            <a:endParaRPr lang="tr-TR"/>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DECD996-A92E-4C6F-AEE7-0C0C30094795}" type="slidenum">
              <a:rPr lang="tr-TR"/>
              <a:pPr/>
              <a:t>‹#›</a:t>
            </a:fld>
            <a:endParaRPr lang="tr-TR"/>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BEBC165A-BA43-4FC6-B925-7F3593B1772E}" type="slidenum">
              <a:rPr lang="tr-TR"/>
              <a:pPr/>
              <a:t>‹#›</a:t>
            </a:fld>
            <a:endParaRPr lang="tr-TR"/>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7ED8E3EF-F76A-4E2C-BC18-EAB88F959E96}" type="slidenum">
              <a:rPr lang="tr-TR"/>
              <a:pPr/>
              <a:t>‹#›</a:t>
            </a:fld>
            <a:endParaRPr lang="tr-TR"/>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DAD6F2E0-F2F3-4321-88A6-45A7FE667C14}" type="slidenum">
              <a:rPr lang="tr-TR"/>
              <a:pPr/>
              <a:t>‹#›</a:t>
            </a:fld>
            <a:endParaRPr lang="tr-TR"/>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69C98053-C3A9-4AFA-A6B2-A1A4DCD76D53}" type="slidenum">
              <a:rPr lang="tr-TR"/>
              <a:pPr/>
              <a:t>‹#›</a:t>
            </a:fld>
            <a:endParaRPr lang="tr-TR"/>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CC4100EA-3F54-4FF2-9E88-DCF62213BF76}" type="slidenum">
              <a:rPr lang="tr-TR"/>
              <a:pPr/>
              <a:t>‹#›</a:t>
            </a:fld>
            <a:endParaRPr lang="tr-TR"/>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2683B8D-5E4A-4387-887E-29288C05BDFF}" type="slidenum">
              <a:rPr lang="tr-TR"/>
              <a:pPr/>
              <a:t>‹#›</a:t>
            </a:fld>
            <a:endParaRPr lang="tr-TR"/>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34B34863-64C8-4FAC-9F59-A45E41BDBF90}" type="slidenum">
              <a:rPr lang="tr-TR"/>
              <a:pPr/>
              <a:t>‹#›</a:t>
            </a:fld>
            <a:endParaRPr lang="tr-TR"/>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9330" name="Group 2"/>
          <p:cNvGrpSpPr>
            <a:grpSpLocks/>
          </p:cNvGrpSpPr>
          <p:nvPr/>
        </p:nvGrpSpPr>
        <p:grpSpPr bwMode="auto">
          <a:xfrm>
            <a:off x="-3238500" y="0"/>
            <a:ext cx="11925300" cy="3810000"/>
            <a:chOff x="-2040" y="0"/>
            <a:chExt cx="7512" cy="2400"/>
          </a:xfrm>
        </p:grpSpPr>
        <p:sp>
          <p:nvSpPr>
            <p:cNvPr id="99331"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endParaRPr lang="tr-TR" sz="2400">
                <a:latin typeface="Times New Roman" pitchFamily="18" charset="0"/>
              </a:endParaRPr>
            </a:p>
          </p:txBody>
        </p:sp>
        <p:sp>
          <p:nvSpPr>
            <p:cNvPr id="99332"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endParaRPr lang="tr-TR">
                <a:latin typeface="Arial" charset="0"/>
              </a:endParaRPr>
            </a:p>
          </p:txBody>
        </p:sp>
        <p:sp>
          <p:nvSpPr>
            <p:cNvPr id="99333"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endParaRPr lang="tr-TR"/>
            </a:p>
          </p:txBody>
        </p:sp>
      </p:grpSp>
      <p:sp>
        <p:nvSpPr>
          <p:cNvPr id="99334"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tr-TR" smtClean="0"/>
              <a:t>Asıl başlık stili için tıklatın</a:t>
            </a:r>
          </a:p>
        </p:txBody>
      </p:sp>
      <p:sp>
        <p:nvSpPr>
          <p:cNvPr id="99335"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99336"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tr-TR"/>
          </a:p>
        </p:txBody>
      </p:sp>
      <p:sp>
        <p:nvSpPr>
          <p:cNvPr id="99337"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tr-TR"/>
          </a:p>
        </p:txBody>
      </p:sp>
      <p:sp>
        <p:nvSpPr>
          <p:cNvPr id="99338"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7F5292C-326E-4233-A3B8-8C88572486EF}"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ransition advClick="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cs typeface="Arial" charset="0"/>
        </a:defRPr>
      </a:lvl2pPr>
      <a:lvl3pPr algn="l" rtl="0" fontAlgn="base">
        <a:spcBef>
          <a:spcPct val="0"/>
        </a:spcBef>
        <a:spcAft>
          <a:spcPct val="0"/>
        </a:spcAft>
        <a:defRPr sz="3600">
          <a:solidFill>
            <a:schemeClr val="tx2"/>
          </a:solidFill>
          <a:latin typeface="Arial" charset="0"/>
          <a:cs typeface="Arial" charset="0"/>
        </a:defRPr>
      </a:lvl3pPr>
      <a:lvl4pPr algn="l" rtl="0" fontAlgn="base">
        <a:spcBef>
          <a:spcPct val="0"/>
        </a:spcBef>
        <a:spcAft>
          <a:spcPct val="0"/>
        </a:spcAft>
        <a:defRPr sz="3600">
          <a:solidFill>
            <a:schemeClr val="tx2"/>
          </a:solidFill>
          <a:latin typeface="Arial" charset="0"/>
          <a:cs typeface="Arial" charset="0"/>
        </a:defRPr>
      </a:lvl4pPr>
      <a:lvl5pPr algn="l" rtl="0" fontAlgn="base">
        <a:spcBef>
          <a:spcPct val="0"/>
        </a:spcBef>
        <a:spcAft>
          <a:spcPct val="0"/>
        </a:spcAft>
        <a:defRPr sz="3600">
          <a:solidFill>
            <a:schemeClr val="tx2"/>
          </a:solidFill>
          <a:latin typeface="Arial" charset="0"/>
          <a:cs typeface="Arial" charset="0"/>
        </a:defRPr>
      </a:lvl5pPr>
      <a:lvl6pPr marL="457200" algn="l" rtl="0" fontAlgn="base">
        <a:spcBef>
          <a:spcPct val="0"/>
        </a:spcBef>
        <a:spcAft>
          <a:spcPct val="0"/>
        </a:spcAft>
        <a:defRPr sz="3600">
          <a:solidFill>
            <a:schemeClr val="tx2"/>
          </a:solidFill>
          <a:latin typeface="Arial" charset="0"/>
          <a:cs typeface="Arial" charset="0"/>
        </a:defRPr>
      </a:lvl6pPr>
      <a:lvl7pPr marL="914400" algn="l" rtl="0" fontAlgn="base">
        <a:spcBef>
          <a:spcPct val="0"/>
        </a:spcBef>
        <a:spcAft>
          <a:spcPct val="0"/>
        </a:spcAft>
        <a:defRPr sz="3600">
          <a:solidFill>
            <a:schemeClr val="tx2"/>
          </a:solidFill>
          <a:latin typeface="Arial" charset="0"/>
          <a:cs typeface="Arial" charset="0"/>
        </a:defRPr>
      </a:lvl7pPr>
      <a:lvl8pPr marL="1371600" algn="l" rtl="0" fontAlgn="base">
        <a:spcBef>
          <a:spcPct val="0"/>
        </a:spcBef>
        <a:spcAft>
          <a:spcPct val="0"/>
        </a:spcAft>
        <a:defRPr sz="3600">
          <a:solidFill>
            <a:schemeClr val="tx2"/>
          </a:solidFill>
          <a:latin typeface="Arial" charset="0"/>
          <a:cs typeface="Arial" charset="0"/>
        </a:defRPr>
      </a:lvl8pPr>
      <a:lvl9pPr marL="1828800" algn="l" rtl="0" fontAlgn="base">
        <a:spcBef>
          <a:spcPct val="0"/>
        </a:spcBef>
        <a:spcAft>
          <a:spcPct val="0"/>
        </a:spcAft>
        <a:defRPr sz="3600">
          <a:solidFill>
            <a:schemeClr val="tx2"/>
          </a:solidFill>
          <a:latin typeface="Arial" charset="0"/>
          <a:cs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l"/>
        <a:defRPr sz="2500">
          <a:solidFill>
            <a:schemeClr val="tx1"/>
          </a:solidFill>
          <a:latin typeface="+mn-lt"/>
          <a:cs typeface="+mn-cs"/>
        </a:defRPr>
      </a:lvl2pPr>
      <a:lvl3pPr marL="1143000" indent="-228600" algn="l" rtl="0" fontAlgn="base">
        <a:spcBef>
          <a:spcPct val="20000"/>
        </a:spcBef>
        <a:spcAft>
          <a:spcPct val="0"/>
        </a:spcAft>
        <a:buClr>
          <a:schemeClr val="tx2"/>
        </a:buClr>
        <a:buSzPct val="65000"/>
        <a:buFont typeface="Wingdings" pitchFamily="2" charset="2"/>
        <a:buChar char="¡"/>
        <a:defRPr sz="22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l"/>
        <a:defRPr sz="1900">
          <a:solidFill>
            <a:schemeClr val="tx1"/>
          </a:solidFill>
          <a:latin typeface="+mn-lt"/>
          <a:cs typeface="+mn-cs"/>
        </a:defRPr>
      </a:lvl4pPr>
      <a:lvl5pPr marL="20574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3" name="Rectangle 5"/>
          <p:cNvSpPr>
            <a:spLocks noGrp="1" noChangeArrowheads="1"/>
          </p:cNvSpPr>
          <p:nvPr>
            <p:ph type="body" sz="half" idx="1"/>
          </p:nvPr>
        </p:nvSpPr>
        <p:spPr>
          <a:xfrm>
            <a:off x="1370012" y="1827213"/>
            <a:ext cx="4130681" cy="4114800"/>
          </a:xfrm>
        </p:spPr>
        <p:txBody>
          <a:bodyPr/>
          <a:lstStyle/>
          <a:p>
            <a:pPr>
              <a:buFont typeface="Wingdings" pitchFamily="2" charset="2"/>
              <a:buNone/>
            </a:pPr>
            <a:r>
              <a:rPr lang="tr-TR" sz="3200" b="1" dirty="0"/>
              <a:t> SEMİNERİMİZE </a:t>
            </a:r>
          </a:p>
          <a:p>
            <a:pPr>
              <a:buFont typeface="Wingdings" pitchFamily="2" charset="2"/>
              <a:buNone/>
            </a:pPr>
            <a:endParaRPr lang="tr-TR" sz="3200" b="1" dirty="0"/>
          </a:p>
          <a:p>
            <a:pPr>
              <a:buFont typeface="Wingdings" pitchFamily="2" charset="2"/>
              <a:buNone/>
            </a:pPr>
            <a:r>
              <a:rPr lang="tr-TR" sz="3200" b="1" dirty="0"/>
              <a:t>                      HOŞ GELDİNİZ…</a:t>
            </a:r>
          </a:p>
          <a:p>
            <a:pPr algn="ctr">
              <a:buFont typeface="Wingdings" pitchFamily="2" charset="2"/>
              <a:buNone/>
            </a:pPr>
            <a:endParaRPr lang="tr-TR" sz="3200" b="1" dirty="0">
              <a:solidFill>
                <a:srgbClr val="000099"/>
              </a:solidFill>
              <a:latin typeface="Times New Roman" pitchFamily="18" charset="0"/>
            </a:endParaRPr>
          </a:p>
        </p:txBody>
      </p:sp>
      <p:graphicFrame>
        <p:nvGraphicFramePr>
          <p:cNvPr id="2055" name="Object 7"/>
          <p:cNvGraphicFramePr>
            <a:graphicFrameLocks noGrp="1" noChangeAspect="1"/>
          </p:cNvGraphicFramePr>
          <p:nvPr>
            <p:ph sz="half" idx="2"/>
          </p:nvPr>
        </p:nvGraphicFramePr>
        <p:xfrm>
          <a:off x="5292725" y="1700213"/>
          <a:ext cx="2736850" cy="2881312"/>
        </p:xfrm>
        <a:graphic>
          <a:graphicData uri="http://schemas.openxmlformats.org/presentationml/2006/ole">
            <mc:AlternateContent xmlns:mc="http://schemas.openxmlformats.org/markup-compatibility/2006">
              <mc:Choice xmlns:v="urn:schemas-microsoft-com:vml" Requires="v">
                <p:oleObj spid="_x0000_s2056" name="Clip" r:id="rId3" imgW="853920" imgH="1399680" progId="">
                  <p:embed/>
                </p:oleObj>
              </mc:Choice>
              <mc:Fallback>
                <p:oleObj name="Clip" r:id="rId3" imgW="853920" imgH="1399680" progId="">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725" y="1700213"/>
                        <a:ext cx="2736850" cy="2881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tr-TR" sz="3200" b="1"/>
              <a:t>TUVALET ALIŞKANLIĞI VE TEMİZLİĞİ</a:t>
            </a:r>
            <a:r>
              <a:rPr lang="en-US" sz="3200"/>
              <a:t> </a:t>
            </a:r>
            <a:endParaRPr lang="tr-TR" sz="3200"/>
          </a:p>
        </p:txBody>
      </p:sp>
      <p:sp>
        <p:nvSpPr>
          <p:cNvPr id="149507" name="Rectangle 3"/>
          <p:cNvSpPr>
            <a:spLocks noGrp="1" noChangeArrowheads="1"/>
          </p:cNvSpPr>
          <p:nvPr>
            <p:ph type="body" idx="1"/>
          </p:nvPr>
        </p:nvSpPr>
        <p:spPr/>
        <p:txBody>
          <a:bodyPr/>
          <a:lstStyle/>
          <a:p>
            <a:pPr>
              <a:lnSpc>
                <a:spcPct val="90000"/>
              </a:lnSpc>
            </a:pPr>
            <a:r>
              <a:rPr lang="tr-TR" sz="2500"/>
              <a:t>Bağırsakların düzenli çalışması için uygun aralıklarla tuvalete çıkılmalıdır. Böylece düzenli tuvalet alışkanlığı gelişir. </a:t>
            </a:r>
          </a:p>
          <a:p>
            <a:pPr>
              <a:lnSpc>
                <a:spcPct val="90000"/>
              </a:lnSpc>
            </a:pPr>
            <a:r>
              <a:rPr lang="en-US" sz="2500"/>
              <a:t>Tuvalet ihtiyacı giderildikten sonra makat önce </a:t>
            </a:r>
            <a:r>
              <a:rPr lang="en-US" sz="2500">
                <a:solidFill>
                  <a:srgbClr val="FF0066"/>
                </a:solidFill>
              </a:rPr>
              <a:t>tuvalet kağıdı ile silinmeli</a:t>
            </a:r>
            <a:r>
              <a:rPr lang="en-US" sz="2500"/>
              <a:t>, daha sonra </a:t>
            </a:r>
            <a:r>
              <a:rPr lang="en-US" sz="2500">
                <a:solidFill>
                  <a:srgbClr val="FF0066"/>
                </a:solidFill>
              </a:rPr>
              <a:t>yıkanarak kurulanmalıdır</a:t>
            </a:r>
            <a:r>
              <a:rPr lang="en-US" sz="2500"/>
              <a:t>.</a:t>
            </a:r>
            <a:endParaRPr lang="tr-TR" sz="2500"/>
          </a:p>
          <a:p>
            <a:pPr>
              <a:lnSpc>
                <a:spcPct val="90000"/>
              </a:lnSpc>
            </a:pPr>
            <a:r>
              <a:rPr lang="en-US" sz="2500"/>
              <a:t>Tuvaletten çıktıktan sonra mutlaka </a:t>
            </a:r>
            <a:r>
              <a:rPr lang="en-US" sz="2500">
                <a:solidFill>
                  <a:srgbClr val="FF0066"/>
                </a:solidFill>
              </a:rPr>
              <a:t>eller bol sabunlu suyla yıkanmalıdır.</a:t>
            </a:r>
            <a:endParaRPr lang="tr-TR" sz="2500">
              <a:solidFill>
                <a:srgbClr val="FF0066"/>
              </a:solidFill>
            </a:endParaRPr>
          </a:p>
          <a:p>
            <a:pPr>
              <a:lnSpc>
                <a:spcPct val="90000"/>
              </a:lnSpc>
            </a:pPr>
            <a:r>
              <a:rPr lang="tr-TR" sz="2500">
                <a:solidFill>
                  <a:srgbClr val="FF0066"/>
                </a:solidFill>
              </a:rPr>
              <a:t>T</a:t>
            </a:r>
            <a:r>
              <a:rPr lang="en-US" sz="2500">
                <a:solidFill>
                  <a:srgbClr val="FF0066"/>
                </a:solidFill>
              </a:rPr>
              <a:t>uvalet kullanıldıktan sonra temiz bırakılmalıdır.</a:t>
            </a:r>
            <a:r>
              <a:rPr lang="en-US" sz="2500"/>
              <a:t> Bu davranış bir alışkanlık haline getirilmelidir</a:t>
            </a:r>
            <a:r>
              <a:rPr lang="tr-TR" sz="2500"/>
              <a:t>.</a:t>
            </a:r>
            <a:r>
              <a:rPr lang="en-US" sz="2500"/>
              <a:t> </a:t>
            </a:r>
            <a:endParaRPr lang="tr-TR" sz="2500"/>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tr-TR" b="1"/>
              <a:t>GİYİM</a:t>
            </a:r>
            <a:r>
              <a:rPr lang="en-US"/>
              <a:t> </a:t>
            </a:r>
            <a:endParaRPr lang="tr-TR"/>
          </a:p>
        </p:txBody>
      </p:sp>
      <p:sp>
        <p:nvSpPr>
          <p:cNvPr id="150531" name="Rectangle 3"/>
          <p:cNvSpPr>
            <a:spLocks noGrp="1" noChangeArrowheads="1"/>
          </p:cNvSpPr>
          <p:nvPr>
            <p:ph type="body" idx="1"/>
          </p:nvPr>
        </p:nvSpPr>
        <p:spPr>
          <a:xfrm>
            <a:off x="3995738" y="1827213"/>
            <a:ext cx="4687887" cy="4114800"/>
          </a:xfrm>
        </p:spPr>
        <p:txBody>
          <a:bodyPr/>
          <a:lstStyle/>
          <a:p>
            <a:r>
              <a:rPr lang="tr-TR">
                <a:solidFill>
                  <a:srgbClr val="FF0066"/>
                </a:solidFill>
              </a:rPr>
              <a:t>Kıyafetlerin, okul formalarının</a:t>
            </a:r>
            <a:r>
              <a:rPr lang="tr-TR"/>
              <a:t> temiz olmasına özen gösterilmelidir.</a:t>
            </a:r>
          </a:p>
          <a:p>
            <a:r>
              <a:rPr lang="tr-TR">
                <a:solidFill>
                  <a:srgbClr val="FF0066"/>
                </a:solidFill>
              </a:rPr>
              <a:t>İç çamaşırları, çoraplar</a:t>
            </a:r>
            <a:r>
              <a:rPr lang="tr-TR"/>
              <a:t> her gün değiştirilmelidir.</a:t>
            </a:r>
          </a:p>
        </p:txBody>
      </p:sp>
      <p:pic>
        <p:nvPicPr>
          <p:cNvPr id="150532" name="Picture 4" descr="köpek ve kirli çocuk"/>
          <p:cNvPicPr>
            <a:picLocks noChangeAspect="1" noChangeArrowheads="1"/>
          </p:cNvPicPr>
          <p:nvPr/>
        </p:nvPicPr>
        <p:blipFill>
          <a:blip r:embed="rId2"/>
          <a:srcRect/>
          <a:stretch>
            <a:fillRect/>
          </a:stretch>
        </p:blipFill>
        <p:spPr bwMode="auto">
          <a:xfrm>
            <a:off x="395288" y="2565400"/>
            <a:ext cx="2822575" cy="2687638"/>
          </a:xfrm>
          <a:prstGeom prst="rect">
            <a:avLst/>
          </a:prstGeom>
          <a:noFill/>
        </p:spPr>
      </p:pic>
    </p:spTree>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tr-TR" b="1"/>
              <a:t>BESLENME</a:t>
            </a:r>
            <a:r>
              <a:rPr lang="en-US"/>
              <a:t> </a:t>
            </a:r>
            <a:endParaRPr lang="tr-TR"/>
          </a:p>
        </p:txBody>
      </p:sp>
      <p:sp>
        <p:nvSpPr>
          <p:cNvPr id="145411" name="Rectangle 3"/>
          <p:cNvSpPr>
            <a:spLocks noGrp="1" noChangeArrowheads="1"/>
          </p:cNvSpPr>
          <p:nvPr>
            <p:ph type="body" idx="1"/>
          </p:nvPr>
        </p:nvSpPr>
        <p:spPr>
          <a:xfrm>
            <a:off x="2124075" y="1827213"/>
            <a:ext cx="6559550" cy="4697412"/>
          </a:xfrm>
        </p:spPr>
        <p:txBody>
          <a:bodyPr/>
          <a:lstStyle/>
          <a:p>
            <a:pPr>
              <a:lnSpc>
                <a:spcPct val="90000"/>
              </a:lnSpc>
            </a:pPr>
            <a:r>
              <a:rPr lang="tr-TR" sz="2100"/>
              <a:t>Bedensel  ve ruhsal gelişme aşamasında beslenmenin çok önemli etkileri vardır. </a:t>
            </a:r>
          </a:p>
          <a:p>
            <a:pPr>
              <a:lnSpc>
                <a:spcPct val="90000"/>
              </a:lnSpc>
            </a:pPr>
            <a:r>
              <a:rPr lang="tr-TR" sz="2100">
                <a:solidFill>
                  <a:srgbClr val="FF0066"/>
                </a:solidFill>
              </a:rPr>
              <a:t>Kahvaltı</a:t>
            </a:r>
            <a:r>
              <a:rPr lang="tr-TR" sz="2100"/>
              <a:t> mutlaka güne başlamada ana öğün olarak kullanılmalıdır.</a:t>
            </a:r>
          </a:p>
          <a:p>
            <a:pPr>
              <a:lnSpc>
                <a:spcPct val="90000"/>
              </a:lnSpc>
            </a:pPr>
            <a:r>
              <a:rPr lang="tr-TR" sz="2100"/>
              <a:t>Bir çocuğa </a:t>
            </a:r>
            <a:r>
              <a:rPr lang="tr-TR" sz="2100">
                <a:solidFill>
                  <a:srgbClr val="FF0066"/>
                </a:solidFill>
              </a:rPr>
              <a:t>değişik ve iştah açıcı biçimde hazırlanmış çok yönlü yemekler</a:t>
            </a:r>
            <a:r>
              <a:rPr lang="tr-TR" sz="2100"/>
              <a:t> yedirilmelidir. Önemli olan, öğün saatlerinin belirli bir düzene oturtulmasıdır. </a:t>
            </a:r>
          </a:p>
          <a:p>
            <a:pPr>
              <a:lnSpc>
                <a:spcPct val="90000"/>
              </a:lnSpc>
            </a:pPr>
            <a:r>
              <a:rPr lang="tr-TR" sz="2100" i="1">
                <a:solidFill>
                  <a:srgbClr val="FF0066"/>
                </a:solidFill>
              </a:rPr>
              <a:t>Arada bir şeyler atıştırmak</a:t>
            </a:r>
            <a:r>
              <a:rPr lang="tr-TR" sz="2100" i="1"/>
              <a:t> </a:t>
            </a:r>
            <a:r>
              <a:rPr lang="tr-TR" sz="2100"/>
              <a:t>diye de bilinen zamansız beslenmek, çocuklarda iştahın oluşumunu önler. </a:t>
            </a:r>
          </a:p>
          <a:p>
            <a:pPr>
              <a:lnSpc>
                <a:spcPct val="90000"/>
              </a:lnSpc>
            </a:pPr>
            <a:r>
              <a:rPr lang="tr-TR" sz="2100"/>
              <a:t>Yemekler </a:t>
            </a:r>
            <a:r>
              <a:rPr lang="tr-TR" sz="2100">
                <a:solidFill>
                  <a:srgbClr val="FF0066"/>
                </a:solidFill>
              </a:rPr>
              <a:t>sakin ve huzurlu bir ortamda</a:t>
            </a:r>
            <a:r>
              <a:rPr lang="tr-TR" sz="2100"/>
              <a:t> yenilmelidir. </a:t>
            </a:r>
          </a:p>
          <a:p>
            <a:pPr>
              <a:lnSpc>
                <a:spcPct val="90000"/>
              </a:lnSpc>
              <a:buFont typeface="Wingdings" pitchFamily="2" charset="2"/>
              <a:buNone/>
            </a:pPr>
            <a:endParaRPr lang="tr-TR" sz="2100"/>
          </a:p>
        </p:txBody>
      </p:sp>
      <p:pic>
        <p:nvPicPr>
          <p:cNvPr id="145412" name="Picture 4" descr="imagesuuu"/>
          <p:cNvPicPr>
            <a:picLocks noChangeAspect="1" noChangeArrowheads="1"/>
          </p:cNvPicPr>
          <p:nvPr/>
        </p:nvPicPr>
        <p:blipFill>
          <a:blip r:embed="rId2"/>
          <a:srcRect/>
          <a:stretch>
            <a:fillRect/>
          </a:stretch>
        </p:blipFill>
        <p:spPr bwMode="auto">
          <a:xfrm>
            <a:off x="250825" y="2781300"/>
            <a:ext cx="1908175" cy="2447925"/>
          </a:xfrm>
          <a:prstGeom prst="rect">
            <a:avLst/>
          </a:prstGeom>
          <a:noFill/>
        </p:spPr>
      </p:pic>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9" name="Rectangle 3"/>
          <p:cNvSpPr>
            <a:spLocks noGrp="1" noChangeArrowheads="1"/>
          </p:cNvSpPr>
          <p:nvPr>
            <p:ph type="body" sz="half" idx="1"/>
          </p:nvPr>
        </p:nvSpPr>
        <p:spPr>
          <a:xfrm>
            <a:off x="928662" y="1827213"/>
            <a:ext cx="4500594" cy="4114800"/>
          </a:xfrm>
        </p:spPr>
        <p:txBody>
          <a:bodyPr/>
          <a:lstStyle/>
          <a:p>
            <a:pPr>
              <a:buFont typeface="Wingdings" pitchFamily="2" charset="2"/>
              <a:buNone/>
            </a:pPr>
            <a:r>
              <a:rPr lang="tr-TR" sz="5400" b="1" dirty="0"/>
              <a:t>     </a:t>
            </a:r>
            <a:r>
              <a:rPr lang="tr-TR" sz="5400" b="1" dirty="0" smtClean="0"/>
              <a:t>TEMİZLİK</a:t>
            </a:r>
          </a:p>
          <a:p>
            <a:pPr>
              <a:buFont typeface="Wingdings" pitchFamily="2" charset="2"/>
              <a:buNone/>
            </a:pPr>
            <a:r>
              <a:rPr lang="tr-TR" sz="5400" b="1" dirty="0" smtClean="0"/>
              <a:t>        ve </a:t>
            </a:r>
            <a:endParaRPr lang="tr-TR" sz="5400" b="1" dirty="0"/>
          </a:p>
          <a:p>
            <a:pPr>
              <a:buFont typeface="Wingdings" pitchFamily="2" charset="2"/>
              <a:buNone/>
            </a:pPr>
            <a:r>
              <a:rPr lang="tr-TR" sz="5400" b="1" dirty="0"/>
              <a:t> </a:t>
            </a:r>
            <a:r>
              <a:rPr lang="tr-TR" sz="5400" b="1" dirty="0" smtClean="0"/>
              <a:t>  HİJYEN</a:t>
            </a:r>
            <a:endParaRPr lang="tr-TR" sz="5400" b="1" dirty="0"/>
          </a:p>
        </p:txBody>
      </p:sp>
      <p:graphicFrame>
        <p:nvGraphicFramePr>
          <p:cNvPr id="142340" name="Object 4"/>
          <p:cNvGraphicFramePr>
            <a:graphicFrameLocks noGrp="1" noChangeAspect="1"/>
          </p:cNvGraphicFramePr>
          <p:nvPr>
            <p:ph sz="half" idx="2"/>
          </p:nvPr>
        </p:nvGraphicFramePr>
        <p:xfrm>
          <a:off x="5508625" y="1844675"/>
          <a:ext cx="3167063" cy="4032250"/>
        </p:xfrm>
        <a:graphic>
          <a:graphicData uri="http://schemas.openxmlformats.org/presentationml/2006/ole">
            <mc:AlternateContent xmlns:mc="http://schemas.openxmlformats.org/markup-compatibility/2006">
              <mc:Choice xmlns:v="urn:schemas-microsoft-com:vml" Requires="v">
                <p:oleObj spid="_x0000_s142341" name="Clip" r:id="rId3" imgW="1141560" imgH="1549800" progId="">
                  <p:embed/>
                </p:oleObj>
              </mc:Choice>
              <mc:Fallback>
                <p:oleObj name="Clip" r:id="rId3" imgW="1141560" imgH="154980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8625" y="1844675"/>
                        <a:ext cx="3167063" cy="4032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9" name="Rectangle 3"/>
          <p:cNvSpPr>
            <a:spLocks noGrp="1" noChangeArrowheads="1"/>
          </p:cNvSpPr>
          <p:nvPr>
            <p:ph type="body" idx="1"/>
          </p:nvPr>
        </p:nvSpPr>
        <p:spPr>
          <a:xfrm>
            <a:off x="2987675" y="1827213"/>
            <a:ext cx="5695950" cy="4554537"/>
          </a:xfrm>
        </p:spPr>
        <p:txBody>
          <a:bodyPr/>
          <a:lstStyle/>
          <a:p>
            <a:pPr>
              <a:lnSpc>
                <a:spcPct val="80000"/>
              </a:lnSpc>
              <a:buFont typeface="Wingdings" pitchFamily="2" charset="2"/>
              <a:buNone/>
            </a:pPr>
            <a:r>
              <a:rPr lang="tr-TR" sz="2500"/>
              <a:t>        </a:t>
            </a:r>
            <a:r>
              <a:rPr lang="en-US" sz="2500">
                <a:solidFill>
                  <a:srgbClr val="FF0066"/>
                </a:solidFill>
              </a:rPr>
              <a:t>Sağlıklı bir yaşam için vücudun deri, saç, el ayak, ağız ve diş gibi kısımlarının bakımı ve temizliğine önem verilmesi gerekir.</a:t>
            </a:r>
            <a:r>
              <a:rPr lang="en-US" sz="2500"/>
              <a:t> </a:t>
            </a:r>
            <a:endParaRPr lang="tr-TR" sz="2500"/>
          </a:p>
          <a:p>
            <a:pPr>
              <a:lnSpc>
                <a:spcPct val="80000"/>
              </a:lnSpc>
              <a:buFont typeface="Wingdings" pitchFamily="2" charset="2"/>
              <a:buNone/>
            </a:pPr>
            <a:r>
              <a:rPr lang="tr-TR" sz="2500"/>
              <a:t>         </a:t>
            </a:r>
            <a:r>
              <a:rPr lang="en-US" sz="2500"/>
              <a:t>Derinin sağlıklı bir şekilde çalışabilmesi ve vücuda yararlı olabilmesi için en sık su ve sabun kullanılır. Yalnız başına su yeterli değildir. Sabun, deriye yapışmış kirleri bulundukları yerlerden ayırır ve su da bunları uzaklaştırır</a:t>
            </a:r>
            <a:r>
              <a:rPr lang="tr-TR" sz="2500"/>
              <a:t>.</a:t>
            </a:r>
            <a:r>
              <a:rPr lang="en-US" sz="2500"/>
              <a:t> </a:t>
            </a:r>
            <a:endParaRPr lang="tr-TR" sz="2500"/>
          </a:p>
        </p:txBody>
      </p:sp>
      <p:sp>
        <p:nvSpPr>
          <p:cNvPr id="137220" name="Rectangle 4"/>
          <p:cNvSpPr>
            <a:spLocks noGrp="1" noChangeArrowheads="1"/>
          </p:cNvSpPr>
          <p:nvPr>
            <p:ph type="title"/>
          </p:nvPr>
        </p:nvSpPr>
        <p:spPr/>
        <p:txBody>
          <a:bodyPr/>
          <a:lstStyle/>
          <a:p>
            <a:r>
              <a:rPr lang="tr-TR" b="1"/>
              <a:t>Vücut Bakımı ve Temizliği</a:t>
            </a:r>
            <a:r>
              <a:rPr lang="en-US"/>
              <a:t> </a:t>
            </a:r>
            <a:endParaRPr lang="tr-TR"/>
          </a:p>
        </p:txBody>
      </p:sp>
      <p:pic>
        <p:nvPicPr>
          <p:cNvPr id="137221" name="Picture 5" descr="banyo3"/>
          <p:cNvPicPr>
            <a:picLocks noChangeAspect="1" noChangeArrowheads="1"/>
          </p:cNvPicPr>
          <p:nvPr/>
        </p:nvPicPr>
        <p:blipFill>
          <a:blip r:embed="rId2"/>
          <a:srcRect/>
          <a:stretch>
            <a:fillRect/>
          </a:stretch>
        </p:blipFill>
        <p:spPr bwMode="auto">
          <a:xfrm>
            <a:off x="395288" y="2205038"/>
            <a:ext cx="2736850" cy="3816350"/>
          </a:xfrm>
          <a:prstGeom prst="rect">
            <a:avLst/>
          </a:prstGeom>
          <a:noFill/>
        </p:spPr>
      </p:pic>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tr-TR" sz="3200" b="1"/>
              <a:t>Ellerin Temizliği</a:t>
            </a:r>
            <a:br>
              <a:rPr lang="tr-TR" sz="3200" b="1"/>
            </a:br>
            <a:r>
              <a:rPr lang="tr-TR" sz="3200" b="1"/>
              <a:t> Ve Bakımı</a:t>
            </a:r>
            <a:r>
              <a:rPr lang="en-US" sz="3200"/>
              <a:t> </a:t>
            </a:r>
            <a:endParaRPr lang="tr-TR" sz="3200"/>
          </a:p>
        </p:txBody>
      </p:sp>
      <p:sp>
        <p:nvSpPr>
          <p:cNvPr id="139267" name="Rectangle 3"/>
          <p:cNvSpPr>
            <a:spLocks noGrp="1" noChangeArrowheads="1"/>
          </p:cNvSpPr>
          <p:nvPr>
            <p:ph type="body" idx="1"/>
          </p:nvPr>
        </p:nvSpPr>
        <p:spPr>
          <a:xfrm>
            <a:off x="3132138" y="1827213"/>
            <a:ext cx="5551487" cy="4114800"/>
          </a:xfrm>
        </p:spPr>
        <p:txBody>
          <a:bodyPr/>
          <a:lstStyle/>
          <a:p>
            <a:pPr>
              <a:lnSpc>
                <a:spcPct val="90000"/>
              </a:lnSpc>
              <a:buFont typeface="Wingdings" pitchFamily="2" charset="2"/>
              <a:buNone/>
            </a:pPr>
            <a:r>
              <a:rPr lang="tr-TR" sz="2100"/>
              <a:t>      </a:t>
            </a:r>
            <a:r>
              <a:rPr lang="en-US" sz="2100"/>
              <a:t>Eller vücutta en çok kirlenen ve mikroorganizmalarla en çok temas eden organlardır. Elleri temiz tutmak, çatlak ve sıyrıkların oluşmasını önlemek, bazı bulaşıcı hastalıkların yayılmasını engelleme yollarından biridir. </a:t>
            </a:r>
            <a:endParaRPr lang="tr-TR" sz="2100"/>
          </a:p>
          <a:p>
            <a:pPr>
              <a:lnSpc>
                <a:spcPct val="90000"/>
              </a:lnSpc>
              <a:buFont typeface="Wingdings" pitchFamily="2" charset="2"/>
              <a:buNone/>
            </a:pPr>
            <a:r>
              <a:rPr lang="tr-TR" sz="2100"/>
              <a:t>        Çocukların </a:t>
            </a:r>
            <a:r>
              <a:rPr lang="en-US" sz="2100"/>
              <a:t>küçük yaştan itibaren özellikle </a:t>
            </a:r>
            <a:r>
              <a:rPr lang="en-US" sz="2100">
                <a:solidFill>
                  <a:srgbClr val="FF0066"/>
                </a:solidFill>
              </a:rPr>
              <a:t>tuvalete gitme öncesi ve sonrası, yemeklerden önce ve sonra</a:t>
            </a:r>
            <a:r>
              <a:rPr lang="en-US" sz="2100"/>
              <a:t> el yıkama alışkanlığı kazanmaları gerekir. </a:t>
            </a:r>
            <a:r>
              <a:rPr lang="en-US" sz="2100">
                <a:solidFill>
                  <a:srgbClr val="FF0066"/>
                </a:solidFill>
              </a:rPr>
              <a:t>El tırnakları</a:t>
            </a:r>
            <a:r>
              <a:rPr lang="en-US" sz="2100"/>
              <a:t> çok uzun olmamalı ve yuvarlak kesilmelidir</a:t>
            </a:r>
            <a:r>
              <a:rPr lang="tr-TR" sz="2100"/>
              <a:t>.</a:t>
            </a:r>
          </a:p>
        </p:txBody>
      </p:sp>
      <p:pic>
        <p:nvPicPr>
          <p:cNvPr id="139268" name="Picture 4" descr="OTO_ELLSABUNU"/>
          <p:cNvPicPr>
            <a:picLocks noChangeAspect="1" noChangeArrowheads="1"/>
          </p:cNvPicPr>
          <p:nvPr/>
        </p:nvPicPr>
        <p:blipFill>
          <a:blip r:embed="rId2"/>
          <a:srcRect/>
          <a:stretch>
            <a:fillRect/>
          </a:stretch>
        </p:blipFill>
        <p:spPr bwMode="auto">
          <a:xfrm>
            <a:off x="971550" y="2565400"/>
            <a:ext cx="2305050" cy="2735263"/>
          </a:xfrm>
          <a:prstGeom prst="rect">
            <a:avLst/>
          </a:prstGeom>
          <a:noFill/>
        </p:spPr>
      </p:pic>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a:t>Yüz Ve Boyun Temizliği </a:t>
            </a:r>
            <a:endParaRPr lang="tr-TR"/>
          </a:p>
        </p:txBody>
      </p:sp>
      <p:sp>
        <p:nvSpPr>
          <p:cNvPr id="140291" name="Rectangle 3"/>
          <p:cNvSpPr>
            <a:spLocks noGrp="1" noChangeArrowheads="1"/>
          </p:cNvSpPr>
          <p:nvPr>
            <p:ph type="body" idx="1"/>
          </p:nvPr>
        </p:nvSpPr>
        <p:spPr>
          <a:xfrm>
            <a:off x="3059113" y="1827213"/>
            <a:ext cx="5624512" cy="4114800"/>
          </a:xfrm>
        </p:spPr>
        <p:txBody>
          <a:bodyPr/>
          <a:lstStyle/>
          <a:p>
            <a:pPr>
              <a:lnSpc>
                <a:spcPct val="80000"/>
              </a:lnSpc>
            </a:pPr>
            <a:r>
              <a:rPr lang="tr-TR" sz="2500"/>
              <a:t>G</a:t>
            </a:r>
            <a:r>
              <a:rPr lang="en-US" sz="2500"/>
              <a:t>ece boyunca </a:t>
            </a:r>
            <a:r>
              <a:rPr lang="en-US" sz="2500">
                <a:solidFill>
                  <a:srgbClr val="FF0066"/>
                </a:solidFill>
              </a:rPr>
              <a:t>gözlerin çapaklanması ve terleme</a:t>
            </a:r>
            <a:r>
              <a:rPr lang="en-US" sz="2500"/>
              <a:t> gibi nedenlerden dolayı sabah kalkınca el, yüz ve boyun yıkanmalıdır</a:t>
            </a:r>
            <a:r>
              <a:rPr lang="tr-TR" sz="2500"/>
              <a:t>.</a:t>
            </a:r>
          </a:p>
          <a:p>
            <a:pPr>
              <a:lnSpc>
                <a:spcPct val="80000"/>
              </a:lnSpc>
            </a:pPr>
            <a:r>
              <a:rPr lang="en-US" sz="2500"/>
              <a:t> Yüz temizliğine </a:t>
            </a:r>
            <a:r>
              <a:rPr lang="en-US" sz="2500">
                <a:solidFill>
                  <a:srgbClr val="FF0066"/>
                </a:solidFill>
              </a:rPr>
              <a:t>kulak ve burun</a:t>
            </a:r>
            <a:r>
              <a:rPr lang="tr-TR" sz="2500">
                <a:solidFill>
                  <a:srgbClr val="FF0066"/>
                </a:solidFill>
              </a:rPr>
              <a:t> </a:t>
            </a:r>
            <a:r>
              <a:rPr lang="en-US" sz="2500"/>
              <a:t>da katılmalıdır. Burun temizliği en iyi lavaboda, akan su ile yapılır. Mendil kullanılması gerektiğinde, kağıt mendil tercih etmek daha sağlıklı bir davranıştır</a:t>
            </a:r>
            <a:r>
              <a:rPr lang="tr-TR" sz="2500"/>
              <a:t>.</a:t>
            </a:r>
          </a:p>
        </p:txBody>
      </p:sp>
      <p:pic>
        <p:nvPicPr>
          <p:cNvPr id="140292" name="Picture 4" descr="sabun"/>
          <p:cNvPicPr>
            <a:picLocks noChangeAspect="1" noChangeArrowheads="1"/>
          </p:cNvPicPr>
          <p:nvPr/>
        </p:nvPicPr>
        <p:blipFill>
          <a:blip r:embed="rId2"/>
          <a:srcRect/>
          <a:stretch>
            <a:fillRect/>
          </a:stretch>
        </p:blipFill>
        <p:spPr bwMode="auto">
          <a:xfrm>
            <a:off x="395288" y="2349500"/>
            <a:ext cx="2290762" cy="2951163"/>
          </a:xfrm>
          <a:prstGeom prst="rect">
            <a:avLst/>
          </a:prstGeom>
          <a:noFill/>
        </p:spPr>
      </p:pic>
    </p:spTree>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US" sz="3200"/>
              <a:t>AYAKLARIN TEMİZLİĞİ</a:t>
            </a:r>
            <a:r>
              <a:rPr lang="tr-TR" sz="3200"/>
              <a:t/>
            </a:r>
            <a:br>
              <a:rPr lang="tr-TR" sz="3200"/>
            </a:br>
            <a:r>
              <a:rPr lang="en-US" sz="3200"/>
              <a:t> VE BAKIMI </a:t>
            </a:r>
            <a:endParaRPr lang="tr-TR" sz="3200"/>
          </a:p>
        </p:txBody>
      </p:sp>
      <p:sp>
        <p:nvSpPr>
          <p:cNvPr id="141315" name="Rectangle 3"/>
          <p:cNvSpPr>
            <a:spLocks noGrp="1" noChangeArrowheads="1"/>
          </p:cNvSpPr>
          <p:nvPr>
            <p:ph type="body" idx="1"/>
          </p:nvPr>
        </p:nvSpPr>
        <p:spPr>
          <a:xfrm>
            <a:off x="2195513" y="1827213"/>
            <a:ext cx="6488112" cy="4697412"/>
          </a:xfrm>
        </p:spPr>
        <p:txBody>
          <a:bodyPr/>
          <a:lstStyle/>
          <a:p>
            <a:pPr>
              <a:lnSpc>
                <a:spcPct val="80000"/>
              </a:lnSpc>
            </a:pPr>
            <a:r>
              <a:rPr lang="en-US" sz="1900">
                <a:solidFill>
                  <a:srgbClr val="FF0066"/>
                </a:solidFill>
              </a:rPr>
              <a:t>Ayak bakımı, enfeksiyonların ve travmaların önlenmesi, ayak kokusunun giderilmesi açısından gereklidir</a:t>
            </a:r>
            <a:r>
              <a:rPr lang="tr-TR" sz="1900">
                <a:solidFill>
                  <a:srgbClr val="FF0066"/>
                </a:solidFill>
              </a:rPr>
              <a:t>.</a:t>
            </a:r>
          </a:p>
          <a:p>
            <a:pPr>
              <a:lnSpc>
                <a:spcPct val="80000"/>
              </a:lnSpc>
            </a:pPr>
            <a:r>
              <a:rPr lang="en-US" sz="1900"/>
              <a:t>Ayaklar her gece ılık sabunlu suyla yıkanmalı, özellikle parmak araları iyice kurulanmalıdır. Islak kalan parmak aralarındaki nemli ortam </a:t>
            </a:r>
            <a:r>
              <a:rPr lang="en-US" sz="1900">
                <a:solidFill>
                  <a:srgbClr val="FF0066"/>
                </a:solidFill>
              </a:rPr>
              <a:t>mantar enfeksiyonlarının</a:t>
            </a:r>
            <a:r>
              <a:rPr lang="en-US" sz="1900"/>
              <a:t> oluşmasını kolaylaştırır</a:t>
            </a:r>
            <a:r>
              <a:rPr lang="tr-TR" sz="1900"/>
              <a:t>.</a:t>
            </a:r>
          </a:p>
          <a:p>
            <a:pPr>
              <a:lnSpc>
                <a:spcPct val="80000"/>
              </a:lnSpc>
            </a:pPr>
            <a:r>
              <a:rPr lang="en-US" sz="1900">
                <a:solidFill>
                  <a:srgbClr val="FF0066"/>
                </a:solidFill>
              </a:rPr>
              <a:t>Ayak tırnakları batmaları</a:t>
            </a:r>
            <a:r>
              <a:rPr lang="en-US" sz="1900"/>
              <a:t> önlemek için düz olarak kesilmelidir. Giyilen </a:t>
            </a:r>
            <a:r>
              <a:rPr lang="en-US" sz="1900">
                <a:solidFill>
                  <a:srgbClr val="FF0066"/>
                </a:solidFill>
              </a:rPr>
              <a:t>ayakkabı</a:t>
            </a:r>
            <a:r>
              <a:rPr lang="en-US" sz="1900"/>
              <a:t> ayağa iyice uymalı, parmakları sıkmamalıdır. Ökçesi geniş olmalı ve vücut ağırlığını öne atacak kadar yüksek olmamalıdır. Ayakkabı uygun ve rahat değilse ayaklarda </a:t>
            </a:r>
            <a:r>
              <a:rPr lang="en-US" sz="1900">
                <a:solidFill>
                  <a:srgbClr val="FF0066"/>
                </a:solidFill>
              </a:rPr>
              <a:t>nasır, tırnak hipertrofisi, ayak şekil bozuklukları</a:t>
            </a:r>
            <a:r>
              <a:rPr lang="en-US" sz="1900"/>
              <a:t> oluşabilir. Deri hava akımına izin verdiği, teri emdiği için </a:t>
            </a:r>
            <a:r>
              <a:rPr lang="en-US" sz="1900">
                <a:solidFill>
                  <a:srgbClr val="FF0066"/>
                </a:solidFill>
              </a:rPr>
              <a:t>deri ayakkabılar</a:t>
            </a:r>
            <a:r>
              <a:rPr lang="en-US" sz="1900"/>
              <a:t> tercih edilmelidir. Giyilen </a:t>
            </a:r>
            <a:r>
              <a:rPr lang="en-US" sz="1900">
                <a:solidFill>
                  <a:srgbClr val="FF0066"/>
                </a:solidFill>
              </a:rPr>
              <a:t>çoraplar</a:t>
            </a:r>
            <a:r>
              <a:rPr lang="en-US" sz="1900"/>
              <a:t> her gün değiştirilmeli ve yıkanmalı, ayakkabılar havalandırılmalıdır</a:t>
            </a:r>
            <a:r>
              <a:rPr lang="tr-TR" sz="1900"/>
              <a:t>.</a:t>
            </a:r>
          </a:p>
        </p:txBody>
      </p:sp>
      <p:pic>
        <p:nvPicPr>
          <p:cNvPr id="141316" name="Picture 4" descr="ayaksaglik"/>
          <p:cNvPicPr>
            <a:picLocks noChangeAspect="1" noChangeArrowheads="1"/>
          </p:cNvPicPr>
          <p:nvPr/>
        </p:nvPicPr>
        <p:blipFill>
          <a:blip r:embed="rId2"/>
          <a:srcRect/>
          <a:stretch>
            <a:fillRect/>
          </a:stretch>
        </p:blipFill>
        <p:spPr bwMode="auto">
          <a:xfrm>
            <a:off x="250825" y="2636838"/>
            <a:ext cx="1873250" cy="2663825"/>
          </a:xfrm>
          <a:prstGeom prst="rect">
            <a:avLst/>
          </a:prstGeom>
          <a:noFill/>
        </p:spPr>
      </p:pic>
    </p:spTree>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611188" y="333375"/>
            <a:ext cx="7313612" cy="1143000"/>
          </a:xfrm>
        </p:spPr>
        <p:txBody>
          <a:bodyPr/>
          <a:lstStyle/>
          <a:p>
            <a:r>
              <a:rPr lang="tr-TR" b="1"/>
              <a:t>KULAKLARIN TEMİZLİĞİ</a:t>
            </a:r>
            <a:r>
              <a:rPr lang="en-US"/>
              <a:t> </a:t>
            </a:r>
            <a:endParaRPr lang="tr-TR"/>
          </a:p>
        </p:txBody>
      </p:sp>
      <p:sp>
        <p:nvSpPr>
          <p:cNvPr id="138243" name="Rectangle 3"/>
          <p:cNvSpPr>
            <a:spLocks noGrp="1" noChangeArrowheads="1"/>
          </p:cNvSpPr>
          <p:nvPr>
            <p:ph type="body" idx="1"/>
          </p:nvPr>
        </p:nvSpPr>
        <p:spPr>
          <a:xfrm>
            <a:off x="2555875" y="1827213"/>
            <a:ext cx="6127750" cy="4114800"/>
          </a:xfrm>
        </p:spPr>
        <p:txBody>
          <a:bodyPr/>
          <a:lstStyle/>
          <a:p>
            <a:pPr>
              <a:lnSpc>
                <a:spcPct val="80000"/>
              </a:lnSpc>
              <a:buFont typeface="Wingdings" pitchFamily="2" charset="2"/>
              <a:buNone/>
            </a:pPr>
            <a:r>
              <a:rPr lang="tr-TR" sz="2500"/>
              <a:t>     </a:t>
            </a:r>
            <a:r>
              <a:rPr lang="en-US" sz="2500"/>
              <a:t>Kulaların bakımı, banyo esnasında </a:t>
            </a:r>
            <a:r>
              <a:rPr lang="en-US" sz="2500">
                <a:solidFill>
                  <a:srgbClr val="FF0066"/>
                </a:solidFill>
              </a:rPr>
              <a:t>kulak kepçesinin</a:t>
            </a:r>
            <a:r>
              <a:rPr lang="en-US" sz="2500"/>
              <a:t> temizlenmesi ile sağlanır. Banyo sonrasında aplikatör yardımı ile temizlenebilir. Dış kulak yoluna itilen cisimler, kulak yolunda travmaya, timpanik zarın yırtılmasına sebep olabilir. Kulak kirinin kulak yolunun içine doğru itilerek burada sıkışıp birikmesine ve kişinin işitmesini engelleyen buşon oluşumuna da neden olur </a:t>
            </a:r>
            <a:endParaRPr lang="tr-TR" sz="2500"/>
          </a:p>
        </p:txBody>
      </p:sp>
      <p:pic>
        <p:nvPicPr>
          <p:cNvPr id="138244" name="Picture 4" descr="sabun"/>
          <p:cNvPicPr>
            <a:picLocks noChangeAspect="1" noChangeArrowheads="1"/>
          </p:cNvPicPr>
          <p:nvPr/>
        </p:nvPicPr>
        <p:blipFill>
          <a:blip r:embed="rId2"/>
          <a:srcRect/>
          <a:stretch>
            <a:fillRect/>
          </a:stretch>
        </p:blipFill>
        <p:spPr bwMode="auto">
          <a:xfrm>
            <a:off x="468313" y="2492375"/>
            <a:ext cx="2160587" cy="3095625"/>
          </a:xfrm>
          <a:prstGeom prst="rect">
            <a:avLst/>
          </a:prstGeom>
          <a:noFill/>
        </p:spPr>
      </p:pic>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en-US"/>
              <a:t>SAÇLARIN TEMİZLİĞİ </a:t>
            </a:r>
            <a:endParaRPr lang="tr-TR"/>
          </a:p>
        </p:txBody>
      </p:sp>
      <p:sp>
        <p:nvSpPr>
          <p:cNvPr id="143363" name="Rectangle 3"/>
          <p:cNvSpPr>
            <a:spLocks noGrp="1" noChangeArrowheads="1"/>
          </p:cNvSpPr>
          <p:nvPr>
            <p:ph type="body" idx="1"/>
          </p:nvPr>
        </p:nvSpPr>
        <p:spPr/>
        <p:txBody>
          <a:bodyPr/>
          <a:lstStyle/>
          <a:p>
            <a:pPr>
              <a:lnSpc>
                <a:spcPct val="80000"/>
              </a:lnSpc>
            </a:pPr>
            <a:r>
              <a:rPr lang="en-US" sz="2100"/>
              <a:t>Bireyin bedensel, ruhsal ve sosyal salığını etkileyebilen saçların temiz tutulması gerekir. Saçların kaç gün arayla yıkanacağı, kişisel alışkanlığın yanı sıra çevre koşullarına, saçın kuru ve yağlı olmasına göre de değişebilir</a:t>
            </a:r>
            <a:r>
              <a:rPr lang="tr-TR" sz="2100"/>
              <a:t>.</a:t>
            </a:r>
          </a:p>
          <a:p>
            <a:pPr>
              <a:lnSpc>
                <a:spcPct val="80000"/>
              </a:lnSpc>
            </a:pPr>
            <a:r>
              <a:rPr lang="en-US" sz="2100">
                <a:solidFill>
                  <a:srgbClr val="FF0066"/>
                </a:solidFill>
              </a:rPr>
              <a:t>Baş biti</a:t>
            </a:r>
            <a:r>
              <a:rPr lang="tr-TR" sz="2100"/>
              <a:t>, </a:t>
            </a:r>
            <a:r>
              <a:rPr lang="en-US" sz="2100"/>
              <a:t>okul öncesi ve okul çocuklarında sık görülür. Bitlenme oluşumu sıklıkla </a:t>
            </a:r>
            <a:r>
              <a:rPr lang="en-US" sz="2100">
                <a:solidFill>
                  <a:srgbClr val="FF0066"/>
                </a:solidFill>
              </a:rPr>
              <a:t>temiz olmayan, sık yıkanmayan, sık çamaşır değiştirmeyen kişilerde fazladır.</a:t>
            </a:r>
            <a:r>
              <a:rPr lang="en-US" sz="2100"/>
              <a:t> Oysa günümüzde bitle savaş çok kolaydır ve biraz sabırla sağlık eğitimini gerektirir. </a:t>
            </a:r>
            <a:r>
              <a:rPr lang="en-US" sz="2100">
                <a:solidFill>
                  <a:srgbClr val="FF0066"/>
                </a:solidFill>
              </a:rPr>
              <a:t>Literatür bilgilerine göre bit, pis ve fakir insanların kaderi değil, ihmal edilmiş hijyen kurallarının ve toplu yaşamın getirdiği yoğunluktan doğan bir olgudur</a:t>
            </a:r>
            <a:r>
              <a:rPr lang="tr-TR" sz="2100">
                <a:solidFill>
                  <a:srgbClr val="FF0066"/>
                </a:solidFill>
              </a:rPr>
              <a:t>.</a:t>
            </a:r>
            <a:r>
              <a:rPr lang="en-US" sz="2100">
                <a:solidFill>
                  <a:srgbClr val="FF0066"/>
                </a:solidFill>
              </a:rPr>
              <a:t> </a:t>
            </a:r>
            <a:endParaRPr lang="tr-TR" sz="2100">
              <a:solidFill>
                <a:srgbClr val="FF0066"/>
              </a:solidFill>
            </a:endParaRPr>
          </a:p>
        </p:txBody>
      </p:sp>
      <p:pic>
        <p:nvPicPr>
          <p:cNvPr id="143364" name="Picture 4" descr="29198"/>
          <p:cNvPicPr>
            <a:picLocks noChangeAspect="1" noChangeArrowheads="1"/>
          </p:cNvPicPr>
          <p:nvPr/>
        </p:nvPicPr>
        <p:blipFill>
          <a:blip r:embed="rId2"/>
          <a:srcRect/>
          <a:stretch>
            <a:fillRect/>
          </a:stretch>
        </p:blipFill>
        <p:spPr bwMode="auto">
          <a:xfrm>
            <a:off x="179388" y="2133600"/>
            <a:ext cx="1511300" cy="3024188"/>
          </a:xfrm>
          <a:prstGeom prst="rect">
            <a:avLst/>
          </a:prstGeom>
          <a:noFill/>
        </p:spPr>
      </p:pic>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a:t>AĞIZ VE DİŞ BAKIMI </a:t>
            </a:r>
            <a:endParaRPr lang="tr-TR"/>
          </a:p>
        </p:txBody>
      </p:sp>
      <p:sp>
        <p:nvSpPr>
          <p:cNvPr id="144387" name="Rectangle 3"/>
          <p:cNvSpPr>
            <a:spLocks noGrp="1" noChangeArrowheads="1"/>
          </p:cNvSpPr>
          <p:nvPr>
            <p:ph type="body" idx="1"/>
          </p:nvPr>
        </p:nvSpPr>
        <p:spPr>
          <a:xfrm>
            <a:off x="2268538" y="1827213"/>
            <a:ext cx="6415087" cy="4697412"/>
          </a:xfrm>
        </p:spPr>
        <p:txBody>
          <a:bodyPr/>
          <a:lstStyle/>
          <a:p>
            <a:pPr>
              <a:lnSpc>
                <a:spcPct val="90000"/>
              </a:lnSpc>
            </a:pPr>
            <a:r>
              <a:rPr lang="en-US" sz="2100"/>
              <a:t>Ağız hijyeni, bireyin benlik saygısını, konuşmasını, beslenmesini ve genel olarak kendisini iyi hissetmesini doğrudan etkiler. </a:t>
            </a:r>
            <a:endParaRPr lang="tr-TR" sz="2100"/>
          </a:p>
          <a:p>
            <a:pPr>
              <a:lnSpc>
                <a:spcPct val="90000"/>
              </a:lnSpc>
            </a:pPr>
            <a:r>
              <a:rPr lang="en-US" sz="2100"/>
              <a:t>Ağız içi hastalıkların nedeni, dişlerin üzerinde oluşan </a:t>
            </a:r>
            <a:r>
              <a:rPr lang="en-US" sz="2100">
                <a:solidFill>
                  <a:srgbClr val="FF0066"/>
                </a:solidFill>
              </a:rPr>
              <a:t>bakteri plakları</a:t>
            </a:r>
            <a:r>
              <a:rPr lang="en-US" sz="2100"/>
              <a:t> ve </a:t>
            </a:r>
            <a:r>
              <a:rPr lang="en-US" sz="2100">
                <a:solidFill>
                  <a:srgbClr val="FF0066"/>
                </a:solidFill>
              </a:rPr>
              <a:t>diş taşlarıdır</a:t>
            </a:r>
            <a:r>
              <a:rPr lang="en-US" sz="2100"/>
              <a:t>. Diş plaklarının düzenli ve etkili olarak temizlenmesi, dişeti hastalıklarını kontrol altına alır. </a:t>
            </a:r>
            <a:endParaRPr lang="tr-TR" sz="2100"/>
          </a:p>
          <a:p>
            <a:pPr>
              <a:lnSpc>
                <a:spcPct val="90000"/>
              </a:lnSpc>
            </a:pPr>
            <a:r>
              <a:rPr lang="en-US" sz="2100"/>
              <a:t>Dişler mutlaka </a:t>
            </a:r>
            <a:r>
              <a:rPr lang="en-US" sz="2100">
                <a:solidFill>
                  <a:srgbClr val="FF0066"/>
                </a:solidFill>
              </a:rPr>
              <a:t>günde iki defa</a:t>
            </a:r>
            <a:r>
              <a:rPr lang="en-US" sz="2100"/>
              <a:t> yemeklerden sonra 20 dakika içinde fırçalanmalı, </a:t>
            </a:r>
            <a:r>
              <a:rPr lang="en-US" sz="2100">
                <a:solidFill>
                  <a:srgbClr val="FF0066"/>
                </a:solidFill>
              </a:rPr>
              <a:t>6 ayda</a:t>
            </a:r>
            <a:r>
              <a:rPr lang="en-US" sz="2100"/>
              <a:t> bir diş hekiminin kontrolüne gidilmelidir. Kullanılan diş fırçaları </a:t>
            </a:r>
            <a:r>
              <a:rPr lang="en-US" sz="2100">
                <a:solidFill>
                  <a:srgbClr val="FF0066"/>
                </a:solidFill>
              </a:rPr>
              <a:t>3 ayda</a:t>
            </a:r>
            <a:r>
              <a:rPr lang="en-US" sz="2100"/>
              <a:t> bir değiştirilmelidir</a:t>
            </a:r>
            <a:r>
              <a:rPr lang="tr-TR" sz="2100"/>
              <a:t>.</a:t>
            </a:r>
          </a:p>
          <a:p>
            <a:pPr>
              <a:lnSpc>
                <a:spcPct val="90000"/>
              </a:lnSpc>
            </a:pPr>
            <a:endParaRPr lang="tr-TR" sz="2100"/>
          </a:p>
        </p:txBody>
      </p:sp>
      <p:pic>
        <p:nvPicPr>
          <p:cNvPr id="144388" name="Picture 4" descr="cocuk1"/>
          <p:cNvPicPr>
            <a:picLocks noChangeAspect="1" noChangeArrowheads="1"/>
          </p:cNvPicPr>
          <p:nvPr/>
        </p:nvPicPr>
        <p:blipFill>
          <a:blip r:embed="rId2"/>
          <a:srcRect/>
          <a:stretch>
            <a:fillRect/>
          </a:stretch>
        </p:blipFill>
        <p:spPr bwMode="auto">
          <a:xfrm>
            <a:off x="179388" y="2924175"/>
            <a:ext cx="2016125" cy="2376488"/>
          </a:xfrm>
          <a:prstGeom prst="rect">
            <a:avLst/>
          </a:prstGeom>
          <a:noFill/>
        </p:spPr>
      </p:pic>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Çakışan Küreler">
  <a:themeElements>
    <a:clrScheme name="Çakışan Küreler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Çakışan Küreler">
      <a:majorFont>
        <a:latin typeface="Arial"/>
        <a:ea typeface=""/>
        <a:cs typeface="Arial"/>
      </a:majorFont>
      <a:minorFont>
        <a:latin typeface="Verdana"/>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Çakışan Küreler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Çakışan Küreler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Çakışan Küreler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Çakışan Küreler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Çakışan Küreler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Çakışan Küreler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Çakışan Küreler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Çakışan Küreler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Çakışan Küreler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Çakışan Küreler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Eclipse</Template>
  <TotalTime>1011</TotalTime>
  <Words>627</Words>
  <Application>Microsoft Office PowerPoint</Application>
  <PresentationFormat>Ekran Gösterisi (4:3)</PresentationFormat>
  <Paragraphs>42</Paragraphs>
  <Slides>12</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12</vt:i4>
      </vt:variant>
    </vt:vector>
  </HeadingPairs>
  <TitlesOfParts>
    <vt:vector size="18" baseType="lpstr">
      <vt:lpstr>Arial</vt:lpstr>
      <vt:lpstr>Times New Roman</vt:lpstr>
      <vt:lpstr>Verdana</vt:lpstr>
      <vt:lpstr>Wingdings</vt:lpstr>
      <vt:lpstr>Çakışan Küreler</vt:lpstr>
      <vt:lpstr>Clip</vt:lpstr>
      <vt:lpstr>PowerPoint Sunusu</vt:lpstr>
      <vt:lpstr>PowerPoint Sunusu</vt:lpstr>
      <vt:lpstr>Vücut Bakımı ve Temizliği </vt:lpstr>
      <vt:lpstr>Ellerin Temizliği  Ve Bakımı </vt:lpstr>
      <vt:lpstr>Yüz Ve Boyun Temizliği </vt:lpstr>
      <vt:lpstr>AYAKLARIN TEMİZLİĞİ  VE BAKIMI </vt:lpstr>
      <vt:lpstr>KULAKLARIN TEMİZLİĞİ </vt:lpstr>
      <vt:lpstr>SAÇLARIN TEMİZLİĞİ </vt:lpstr>
      <vt:lpstr>AĞIZ VE DİŞ BAKIMI </vt:lpstr>
      <vt:lpstr>TUVALET ALIŞKANLIĞI VE TEMİZLİĞİ </vt:lpstr>
      <vt:lpstr>GİYİM </vt:lpstr>
      <vt:lpstr>BESLENME </vt:lpstr>
    </vt:vector>
  </TitlesOfParts>
  <Company>x</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x</dc:creator>
  <cp:lastModifiedBy>okul</cp:lastModifiedBy>
  <cp:revision>197</cp:revision>
  <dcterms:created xsi:type="dcterms:W3CDTF">2006-03-20T11:36:34Z</dcterms:created>
  <dcterms:modified xsi:type="dcterms:W3CDTF">2018-09-19T08:38:33Z</dcterms:modified>
</cp:coreProperties>
</file>