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8" r:id="rId14"/>
    <p:sldId id="287" r:id="rId15"/>
    <p:sldId id="290" r:id="rId16"/>
    <p:sldId id="289" r:id="rId17"/>
    <p:sldId id="293" r:id="rId18"/>
    <p:sldId id="292" r:id="rId19"/>
    <p:sldId id="295" r:id="rId20"/>
    <p:sldId id="294" r:id="rId21"/>
    <p:sldId id="298" r:id="rId22"/>
    <p:sldId id="299" r:id="rId23"/>
    <p:sldId id="297" r:id="rId24"/>
    <p:sldId id="301" r:id="rId25"/>
    <p:sldId id="302" r:id="rId26"/>
    <p:sldId id="300" r:id="rId27"/>
    <p:sldId id="304" r:id="rId28"/>
    <p:sldId id="305" r:id="rId29"/>
    <p:sldId id="306" r:id="rId30"/>
    <p:sldId id="307" r:id="rId31"/>
    <p:sldId id="303" r:id="rId32"/>
    <p:sldId id="318" r:id="rId33"/>
    <p:sldId id="319" r:id="rId34"/>
    <p:sldId id="296" r:id="rId35"/>
    <p:sldId id="308" r:id="rId36"/>
    <p:sldId id="309" r:id="rId37"/>
    <p:sldId id="311" r:id="rId38"/>
    <p:sldId id="313" r:id="rId39"/>
    <p:sldId id="314" r:id="rId40"/>
    <p:sldId id="315" r:id="rId41"/>
    <p:sldId id="316" r:id="rId42"/>
    <p:sldId id="317" r:id="rId4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6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75C7D-5601-4299-A05F-733124C2469F}" type="datetimeFigureOut">
              <a:rPr lang="tr-TR" smtClean="0"/>
              <a:pPr/>
              <a:t>19.09.2018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2EE8E-8CCE-414E-843B-940B3D1C9446}" type="slidenum">
              <a:rPr lang="tr-TR" smtClean="0"/>
              <a:pPr/>
              <a:t>‹#›</a:t>
            </a:fld>
            <a:endParaRPr lang="tr-TR"/>
          </a:p>
        </p:txBody>
      </p:sp>
    </p:spTree>
    <p:extLst>
      <p:ext uri="{BB962C8B-B14F-4D97-AF65-F5344CB8AC3E}">
        <p14:creationId xmlns:p14="http://schemas.microsoft.com/office/powerpoint/2010/main" val="234768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97E187EA-9357-476D-A85A-EB48E7909B05}" type="slidenum">
              <a:rPr lang="tr-TR"/>
              <a:pPr>
                <a:defRPr/>
              </a:pPr>
              <a:t>‹#›</a:t>
            </a:fld>
            <a:endParaRPr lang="tr-T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9F171064-38A2-4454-AD9D-568331384A0D}" type="slidenum">
              <a:rPr lang="tr-TR"/>
              <a:pPr>
                <a:defRPr/>
              </a:pPr>
              <a:t>‹#›</a:t>
            </a:fld>
            <a:endParaRPr lang="tr-T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0B635AEC-8E9D-4002-9AF1-CE69FAACCC8B}" type="slidenum">
              <a:rPr lang="tr-TR"/>
              <a:pPr>
                <a:defRPr/>
              </a:pPr>
              <a:t>‹#›</a:t>
            </a:fld>
            <a:endParaRPr lang="tr-T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7"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8" name="5 Slayt Numarası Yer Tutucusu"/>
          <p:cNvSpPr>
            <a:spLocks noGrp="1"/>
          </p:cNvSpPr>
          <p:nvPr>
            <p:ph type="sldNum" sz="quarter" idx="12"/>
          </p:nvPr>
        </p:nvSpPr>
        <p:spPr/>
        <p:txBody>
          <a:bodyPr/>
          <a:lstStyle>
            <a:lvl1pPr>
              <a:defRPr/>
            </a:lvl1pPr>
          </a:lstStyle>
          <a:p>
            <a:pPr>
              <a:defRPr/>
            </a:pPr>
            <a:fld id="{25E8DE3A-3EF3-4AAE-A7BF-887A9D66A497}" type="slidenum">
              <a:rPr lang="tr-TR"/>
              <a:pPr>
                <a:defRPr/>
              </a:pPr>
              <a:t>‹#›</a:t>
            </a:fld>
            <a:endParaRPr lang="tr-T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E360E32D-8D2A-4839-988F-DFDCD3869572}" type="slidenum">
              <a:rPr lang="tr-TR"/>
              <a:pPr>
                <a:defRPr/>
              </a:pPr>
              <a:t>‹#›</a:t>
            </a:fld>
            <a:endParaRPr lang="tr-T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01CFF0E3-050B-4354-8169-41B9C16C9764}" type="slidenum">
              <a:rPr lang="tr-TR"/>
              <a:pPr>
                <a:defRPr/>
              </a:pPr>
              <a:t>‹#›</a:t>
            </a:fld>
            <a:endParaRPr lang="tr-T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E860C39B-EDB3-4FFF-B920-C4FBFBBCA67D}" type="slidenum">
              <a:rPr lang="tr-TR"/>
              <a:pPr>
                <a:defRPr/>
              </a:pPr>
              <a:t>‹#›</a:t>
            </a:fld>
            <a:endParaRPr lang="tr-T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518F27C3-D58F-40BA-899B-3C9A2A5587AE}" type="slidenum">
              <a:rPr lang="tr-TR"/>
              <a:pPr>
                <a:defRPr/>
              </a:pPr>
              <a:t>‹#›</a:t>
            </a:fld>
            <a:endParaRPr lang="tr-T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8"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9" name="5 Slayt Numarası Yer Tutucusu"/>
          <p:cNvSpPr>
            <a:spLocks noGrp="1"/>
          </p:cNvSpPr>
          <p:nvPr>
            <p:ph type="sldNum" sz="quarter" idx="12"/>
          </p:nvPr>
        </p:nvSpPr>
        <p:spPr/>
        <p:txBody>
          <a:bodyPr/>
          <a:lstStyle>
            <a:lvl1pPr>
              <a:defRPr/>
            </a:lvl1pPr>
          </a:lstStyle>
          <a:p>
            <a:pPr>
              <a:defRPr/>
            </a:pPr>
            <a:fld id="{A21D6BCD-8446-4FB3-AB3A-A809C3137F9F}" type="slidenum">
              <a:rPr lang="tr-TR"/>
              <a:pPr>
                <a:defRPr/>
              </a:pPr>
              <a:t>‹#›</a:t>
            </a:fld>
            <a:endParaRPr lang="tr-T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4"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5" name="5 Slayt Numarası Yer Tutucusu"/>
          <p:cNvSpPr>
            <a:spLocks noGrp="1"/>
          </p:cNvSpPr>
          <p:nvPr>
            <p:ph type="sldNum" sz="quarter" idx="12"/>
          </p:nvPr>
        </p:nvSpPr>
        <p:spPr/>
        <p:txBody>
          <a:bodyPr/>
          <a:lstStyle>
            <a:lvl1pPr>
              <a:defRPr/>
            </a:lvl1pPr>
          </a:lstStyle>
          <a:p>
            <a:pPr>
              <a:defRPr/>
            </a:pPr>
            <a:fld id="{9DE80A95-5D26-40E2-AC3C-B3BF9B4FB70A}" type="slidenum">
              <a:rPr lang="tr-TR"/>
              <a:pPr>
                <a:defRPr/>
              </a:pPr>
              <a:t>‹#›</a:t>
            </a:fld>
            <a:endParaRPr lang="tr-T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3"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4" name="5 Slayt Numarası Yer Tutucusu"/>
          <p:cNvSpPr>
            <a:spLocks noGrp="1"/>
          </p:cNvSpPr>
          <p:nvPr>
            <p:ph type="sldNum" sz="quarter" idx="12"/>
          </p:nvPr>
        </p:nvSpPr>
        <p:spPr/>
        <p:txBody>
          <a:bodyPr/>
          <a:lstStyle>
            <a:lvl1pPr>
              <a:defRPr/>
            </a:lvl1pPr>
          </a:lstStyle>
          <a:p>
            <a:pPr>
              <a:defRPr/>
            </a:pPr>
            <a:fld id="{12D75441-7C64-4C7A-90F7-531B42CD5B49}" type="slidenum">
              <a:rPr lang="tr-TR"/>
              <a:pPr>
                <a:defRPr/>
              </a:pPr>
              <a:t>‹#›</a:t>
            </a:fld>
            <a:endParaRPr lang="tr-T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713F99BF-F0B2-48A2-8194-F56B570C3DFF}" type="slidenum">
              <a:rPr lang="tr-TR"/>
              <a:pPr>
                <a:defRPr/>
              </a:pPr>
              <a:t>‹#›</a:t>
            </a:fld>
            <a:endParaRPr lang="tr-T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r>
              <a:rPr lang="tr-TR" dirty="0" smtClean="0"/>
              <a:t>.</a:t>
            </a:r>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ROTARY BÖLGE VAKFI İŞİTME ENGELLİLER İLK VE ORTA OKULU</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065A7D85-930B-4B7A-AE26-9082B0A30EE5}" type="slidenum">
              <a:rPr lang="tr-TR"/>
              <a:pPr>
                <a:defRPr/>
              </a:pPr>
              <a:t>‹#›</a:t>
            </a:fld>
            <a:endParaRPr lang="tr-T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09574" y="6429396"/>
            <a:ext cx="2133600" cy="365125"/>
          </a:xfrm>
          <a:prstGeom prst="rect">
            <a:avLst/>
          </a:prstGeom>
        </p:spPr>
        <p:txBody>
          <a:bodyPr vert="horz" lIns="91440" tIns="45720" rIns="91440" bIns="45720" rtlCol="0" anchor="ctr"/>
          <a:lstStyle>
            <a:lvl1pPr algn="l" fontAlgn="auto">
              <a:spcBef>
                <a:spcPts val="0"/>
              </a:spcBef>
              <a:spcAft>
                <a:spcPts val="0"/>
              </a:spcAft>
              <a:defRPr sz="1600" b="1">
                <a:solidFill>
                  <a:schemeClr val="tx1"/>
                </a:solidFill>
                <a:latin typeface="+mn-lt"/>
              </a:defRPr>
            </a:lvl1pPr>
          </a:lstStyle>
          <a:p>
            <a:pPr>
              <a:defRPr/>
            </a:pPr>
            <a:r>
              <a:rPr lang="tr-TR" dirty="0" smtClean="0"/>
              <a:t>.</a:t>
            </a:r>
            <a:endParaRPr lang="tr-TR" dirty="0"/>
          </a:p>
        </p:txBody>
      </p:sp>
      <p:sp>
        <p:nvSpPr>
          <p:cNvPr id="5" name="4 Altbilgi Yer Tutucusu"/>
          <p:cNvSpPr>
            <a:spLocks noGrp="1"/>
          </p:cNvSpPr>
          <p:nvPr>
            <p:ph type="ftr" sz="quarter" idx="3"/>
          </p:nvPr>
        </p:nvSpPr>
        <p:spPr>
          <a:xfrm>
            <a:off x="2714612" y="6286520"/>
            <a:ext cx="3429024" cy="365125"/>
          </a:xfrm>
          <a:prstGeom prst="rect">
            <a:avLst/>
          </a:prstGeom>
        </p:spPr>
        <p:txBody>
          <a:bodyPr vert="horz" lIns="91440" tIns="45720" rIns="91440" bIns="45720" rtlCol="0" anchor="ctr"/>
          <a:lstStyle>
            <a:lvl1pPr algn="ctr" fontAlgn="auto">
              <a:spcBef>
                <a:spcPts val="0"/>
              </a:spcBef>
              <a:spcAft>
                <a:spcPts val="0"/>
              </a:spcAft>
              <a:defRPr sz="1600" b="1">
                <a:solidFill>
                  <a:schemeClr val="tx1"/>
                </a:solidFill>
                <a:latin typeface="+mn-lt"/>
              </a:defRPr>
            </a:lvl1pPr>
          </a:lstStyle>
          <a:p>
            <a:pPr>
              <a:defRPr/>
            </a:pPr>
            <a:r>
              <a:rPr lang="tr-TR" dirty="0" smtClean="0"/>
              <a:t>ROTARY BÖLGE VAKFI İŞİTME ENGELLİLER İLK VE ORTA OKULU</a:t>
            </a:r>
            <a:endParaRPr lang="tr-TR" dirty="0"/>
          </a:p>
        </p:txBody>
      </p:sp>
      <p:sp>
        <p:nvSpPr>
          <p:cNvPr id="6" name="5 Slayt Numarası Yer Tutucusu"/>
          <p:cNvSpPr>
            <a:spLocks noGrp="1"/>
          </p:cNvSpPr>
          <p:nvPr>
            <p:ph type="sldNum" sz="quarter" idx="4"/>
          </p:nvPr>
        </p:nvSpPr>
        <p:spPr>
          <a:xfrm>
            <a:off x="6429388" y="6421461"/>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tx1"/>
                </a:solidFill>
                <a:latin typeface="+mn-lt"/>
              </a:defRPr>
            </a:lvl1pPr>
          </a:lstStyle>
          <a:p>
            <a:pPr>
              <a:defRPr/>
            </a:pPr>
            <a:fld id="{4724A6AE-F4EE-4AA6-96DE-BD6BDFC70C8B}"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imgres?imgurl=http://www.develi.pol.tr/images/defter.jpg&amp;imgrefurl=http://www.develi.pol.tr/menu.htm&amp;h=155&amp;w=160&amp;sz=7&amp;tbnid=ly0E7TU7O-ycFM:&amp;tbnh=95&amp;tbnw=98&amp;prev=/images?q=defter&amp;hl=en&amp;usg=__0Raq-bzbQimdjP26DRdxSgtLBPU=&amp;ei=NFpYSt_AJoiNjAfS270b&amp;sa=X&amp;oi=image_result&amp;resnum=3&amp;ct=imag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1" name="2 Alt Başlık"/>
          <p:cNvSpPr>
            <a:spLocks noGrp="1"/>
          </p:cNvSpPr>
          <p:nvPr>
            <p:ph type="subTitle" idx="1"/>
          </p:nvPr>
        </p:nvSpPr>
        <p:spPr>
          <a:xfrm>
            <a:off x="1357290" y="0"/>
            <a:ext cx="6400800" cy="1143008"/>
          </a:xfrm>
        </p:spPr>
        <p:txBody>
          <a:bodyPr anchor="ctr"/>
          <a:lstStyle/>
          <a:p>
            <a:pPr>
              <a:defRPr/>
            </a:pPr>
            <a:endParaRPr lang="tr-TR" b="1" dirty="0">
              <a:solidFill>
                <a:srgbClr val="FF0000"/>
              </a:solidFill>
              <a:latin typeface="Eras Medium ITC" pitchFamily="34" charset="0"/>
            </a:endParaRPr>
          </a:p>
        </p:txBody>
      </p:sp>
      <p:sp>
        <p:nvSpPr>
          <p:cNvPr id="5" name="2 Alt Başlık"/>
          <p:cNvSpPr txBox="1">
            <a:spLocks/>
          </p:cNvSpPr>
          <p:nvPr/>
        </p:nvSpPr>
        <p:spPr bwMode="auto">
          <a:xfrm>
            <a:off x="0" y="4149080"/>
            <a:ext cx="9144000" cy="11430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tr-TR" sz="54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ETKİLİ ANNE-BABA TUTUMLARI</a:t>
            </a:r>
          </a:p>
        </p:txBody>
      </p:sp>
      <p:pic>
        <p:nvPicPr>
          <p:cNvPr id="9" name="8 Resim" descr="family.gif"/>
          <p:cNvPicPr>
            <a:picLocks noChangeAspect="1"/>
          </p:cNvPicPr>
          <p:nvPr/>
        </p:nvPicPr>
        <p:blipFill>
          <a:blip r:embed="rId3" cstate="print"/>
          <a:stretch>
            <a:fillRect/>
          </a:stretch>
        </p:blipFill>
        <p:spPr>
          <a:xfrm>
            <a:off x="2555776" y="1340768"/>
            <a:ext cx="4010025" cy="2956905"/>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0"/>
            <a:ext cx="8229600" cy="1142984"/>
          </a:xfrm>
        </p:spPr>
        <p:txBody>
          <a:bodyPr/>
          <a:lstStyle/>
          <a:p>
            <a:pPr eaLnBrk="1" hangingPunct="1"/>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 öğrencim</a:t>
            </a:r>
          </a:p>
        </p:txBody>
      </p:sp>
      <p:sp>
        <p:nvSpPr>
          <p:cNvPr id="11267" name="4 İçerik Yer Tutucusu"/>
          <p:cNvSpPr>
            <a:spLocks noGrp="1"/>
          </p:cNvSpPr>
          <p:nvPr>
            <p:ph idx="1"/>
          </p:nvPr>
        </p:nvSpPr>
        <p:spPr/>
        <p:txBody>
          <a:bodyPr/>
          <a:lstStyle/>
          <a:p>
            <a:pPr>
              <a:buFont typeface="Arial" charset="0"/>
              <a:buNone/>
            </a:pPr>
            <a:r>
              <a:rPr lang="tr-TR" b="1" smtClean="0">
                <a:latin typeface="Arial" charset="0"/>
              </a:rPr>
              <a:t>                </a:t>
            </a:r>
            <a:r>
              <a:rPr lang="tr-TR" b="1" smtClean="0"/>
              <a:t>Tutarsız Anne-Babaya Sahip</a:t>
            </a:r>
          </a:p>
        </p:txBody>
      </p:sp>
      <p:pic>
        <p:nvPicPr>
          <p:cNvPr id="4" name="Picture 3"/>
          <p:cNvPicPr>
            <a:picLocks noChangeAspect="1" noChangeArrowheads="1"/>
          </p:cNvPicPr>
          <p:nvPr/>
        </p:nvPicPr>
        <p:blipFill>
          <a:blip r:embed="rId2" cstate="print"/>
          <a:srcRect/>
          <a:stretch>
            <a:fillRect/>
          </a:stretch>
        </p:blipFill>
        <p:spPr>
          <a:xfrm>
            <a:off x="2858974" y="2571744"/>
            <a:ext cx="3421722" cy="3308654"/>
          </a:xfrm>
          <a:prstGeom prst="rect">
            <a:avLst/>
          </a:prstGeom>
          <a:ln>
            <a:noFill/>
          </a:ln>
          <a:effectLst>
            <a:outerShdw blurRad="292100" dist="139700" dir="2700000" algn="tl" rotWithShape="0">
              <a:srgbClr val="333333">
                <a:alpha val="65000"/>
              </a:srgbClr>
            </a:outerShdw>
          </a:effectLst>
        </p:spPr>
      </p:pic>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01CFF0E3-050B-4354-8169-41B9C16C9764}" type="slidenum">
              <a:rPr lang="tr-TR" smtClean="0"/>
              <a:pPr>
                <a:defRPr/>
              </a:pPr>
              <a:t>10</a:t>
            </a:fld>
            <a:endParaRPr lang="tr-T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0"/>
            <a:ext cx="8229600" cy="1143000"/>
          </a:xfrm>
        </p:spPr>
        <p:txBody>
          <a:bodyPr/>
          <a:lstStyle/>
          <a:p>
            <a:pPr eaLnBrk="1" hangingPunct="1"/>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öğrencim</a:t>
            </a:r>
          </a:p>
        </p:txBody>
      </p:sp>
      <p:sp>
        <p:nvSpPr>
          <p:cNvPr id="12291" name="Rectangle 3"/>
          <p:cNvSpPr>
            <a:spLocks noGrp="1"/>
          </p:cNvSpPr>
          <p:nvPr>
            <p:ph type="body" idx="1"/>
          </p:nvPr>
        </p:nvSpPr>
        <p:spPr>
          <a:xfrm>
            <a:off x="457200" y="1500174"/>
            <a:ext cx="8229600" cy="1143009"/>
          </a:xfrm>
        </p:spPr>
        <p:txBody>
          <a:bodyPr/>
          <a:lstStyle/>
          <a:p>
            <a:pPr eaLnBrk="1" hangingPunct="1">
              <a:buFont typeface="Arial" charset="0"/>
              <a:buNone/>
            </a:pPr>
            <a:r>
              <a:rPr lang="tr-TR" dirty="0" smtClean="0"/>
              <a:t>                </a:t>
            </a:r>
            <a:r>
              <a:rPr lang="tr-TR" b="1" dirty="0" smtClean="0"/>
              <a:t>Demokratik Anne-Babaya Sahip</a:t>
            </a:r>
          </a:p>
        </p:txBody>
      </p:sp>
      <p:pic>
        <p:nvPicPr>
          <p:cNvPr id="12293" name="Picture 5"/>
          <p:cNvPicPr>
            <a:picLocks noChangeAspect="1" noChangeArrowheads="1"/>
          </p:cNvPicPr>
          <p:nvPr/>
        </p:nvPicPr>
        <p:blipFill>
          <a:blip r:embed="rId2" cstate="print"/>
          <a:srcRect/>
          <a:stretch>
            <a:fillRect/>
          </a:stretch>
        </p:blipFill>
        <p:spPr bwMode="auto">
          <a:xfrm>
            <a:off x="2071670" y="2435442"/>
            <a:ext cx="5157947" cy="3422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01CFF0E3-050B-4354-8169-41B9C16C9764}" type="slidenum">
              <a:rPr lang="tr-TR" smtClean="0"/>
              <a:pPr>
                <a:defRPr/>
              </a:pPr>
              <a:t>11</a:t>
            </a:fld>
            <a:endParaRPr lang="tr-T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sz="half" idx="1"/>
          </p:nvPr>
        </p:nvSpPr>
        <p:spPr>
          <a:xfrm>
            <a:off x="285750" y="2357438"/>
            <a:ext cx="4357688" cy="3768725"/>
          </a:xfrm>
        </p:spPr>
        <p:txBody>
          <a:bodyPr/>
          <a:lstStyle/>
          <a:p>
            <a:pPr eaLnBrk="1" hangingPunct="1">
              <a:buFont typeface="Arial" charset="0"/>
              <a:buNone/>
            </a:pPr>
            <a:r>
              <a:rPr lang="tr-TR" sz="2800" dirty="0" smtClean="0">
                <a:latin typeface="Arial" charset="0"/>
              </a:rPr>
              <a:t> </a:t>
            </a:r>
          </a:p>
          <a:p>
            <a:pPr algn="ctr" eaLnBrk="1" hangingPunct="1">
              <a:buFont typeface="Arial" charset="0"/>
              <a:buNone/>
            </a:pPr>
            <a:r>
              <a:rPr lang="tr-TR" sz="2800" dirty="0" smtClean="0">
                <a:latin typeface="Arial" charset="0"/>
              </a:rPr>
              <a:t>     </a:t>
            </a:r>
            <a:r>
              <a:rPr lang="tr-TR" b="1" dirty="0" smtClean="0"/>
              <a:t>Aynur öğretmen raporunda acaba neler demek istemişti!!!</a:t>
            </a:r>
          </a:p>
        </p:txBody>
      </p:sp>
      <p:pic>
        <p:nvPicPr>
          <p:cNvPr id="13315" name="Picture 9" descr="soru_isareti_1"/>
          <p:cNvPicPr>
            <a:picLocks noChangeAspect="1" noChangeArrowheads="1"/>
          </p:cNvPicPr>
          <p:nvPr/>
        </p:nvPicPr>
        <p:blipFill>
          <a:blip r:embed="rId2" cstate="print"/>
          <a:srcRect/>
          <a:stretch>
            <a:fillRect/>
          </a:stretch>
        </p:blipFill>
        <p:spPr bwMode="auto">
          <a:xfrm>
            <a:off x="5003800" y="1773238"/>
            <a:ext cx="3529013" cy="3887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E360E32D-8D2A-4839-988F-DFDCD3869572}" type="slidenum">
              <a:rPr lang="tr-TR" smtClean="0"/>
              <a:pPr>
                <a:defRPr/>
              </a:pPr>
              <a:t>12</a:t>
            </a:fld>
            <a:endParaRPr lang="tr-T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582612"/>
          </a:xfrm>
        </p:spPr>
        <p:txBody>
          <a:bodyPr/>
          <a:lstStyle/>
          <a:p>
            <a:pPr eaLnBrk="1" hangingPunct="1"/>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1-Aşırı Koruyucu/</a:t>
            </a:r>
            <a:b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Kollayıcı Anne-Baba   </a:t>
            </a:r>
          </a:p>
        </p:txBody>
      </p:sp>
      <p:sp>
        <p:nvSpPr>
          <p:cNvPr id="15363" name="Rectangle 3"/>
          <p:cNvSpPr>
            <a:spLocks noGrp="1"/>
          </p:cNvSpPr>
          <p:nvPr>
            <p:ph type="body" sz="half" idx="1"/>
          </p:nvPr>
        </p:nvSpPr>
        <p:spPr/>
        <p:txBody>
          <a:bodyPr/>
          <a:lstStyle/>
          <a:p>
            <a:pPr eaLnBrk="1" hangingPunct="1">
              <a:buFont typeface="Arial" charset="0"/>
              <a:buNone/>
            </a:pPr>
            <a:r>
              <a:rPr lang="tr-TR" sz="2800" smtClean="0">
                <a:latin typeface="Arial" charset="0"/>
              </a:rPr>
              <a:t>                           </a:t>
            </a:r>
          </a:p>
        </p:txBody>
      </p:sp>
      <p:sp>
        <p:nvSpPr>
          <p:cNvPr id="15364" name="Rectangle 5"/>
          <p:cNvSpPr>
            <a:spLocks noGrp="1"/>
          </p:cNvSpPr>
          <p:nvPr>
            <p:ph sz="quarter" idx="2"/>
          </p:nvPr>
        </p:nvSpPr>
        <p:spPr>
          <a:xfrm>
            <a:off x="0" y="1550992"/>
            <a:ext cx="6372225" cy="4592652"/>
          </a:xfrm>
        </p:spPr>
        <p:txBody>
          <a:bodyPr/>
          <a:lstStyle/>
          <a:p>
            <a:pPr algn="just" eaLnBrk="1" hangingPunct="1">
              <a:buFont typeface="Arial" charset="0"/>
              <a:buNone/>
            </a:pPr>
            <a:r>
              <a:rPr lang="tr-TR" sz="2800" b="1" dirty="0" smtClean="0"/>
              <a:t>    Bu tarz tutumu benimseyen anne-baba sürekli çocuğa müdahale eder. Aşırı koruyucu ve verici davranışlar söz konusudur. Çocuğa bir bebek gibi davranılır. Çocuk anne-baba tarafından ‘</a:t>
            </a:r>
            <a:r>
              <a:rPr lang="tr-TR" sz="2800" b="1" dirty="0" smtClean="0">
                <a:solidFill>
                  <a:srgbClr val="FF9900"/>
                </a:solidFill>
              </a:rPr>
              <a:t>sen yapamazsın</a:t>
            </a:r>
            <a:r>
              <a:rPr lang="tr-TR" sz="2800" b="1" dirty="0" smtClean="0"/>
              <a:t>, </a:t>
            </a:r>
            <a:r>
              <a:rPr lang="tr-TR" sz="2800" b="1" dirty="0" smtClean="0">
                <a:solidFill>
                  <a:schemeClr val="hlink"/>
                </a:solidFill>
              </a:rPr>
              <a:t>daha küçüksün</a:t>
            </a:r>
            <a:r>
              <a:rPr lang="tr-TR" sz="2800" b="1" dirty="0" smtClean="0"/>
              <a:t>’ gibi engellemelerle karşılaşır. Çocuğun kendini tanımasını ve yapabileceklerini fark etmesini </a:t>
            </a:r>
            <a:r>
              <a:rPr lang="tr-TR" sz="2800" b="1" i="1" dirty="0" smtClean="0">
                <a:solidFill>
                  <a:srgbClr val="FF0066"/>
                </a:solidFill>
              </a:rPr>
              <a:t>engelleyen</a:t>
            </a:r>
            <a:r>
              <a:rPr lang="tr-TR" sz="2800" b="1" dirty="0" smtClean="0"/>
              <a:t> bir anne-baba tutumudur.</a:t>
            </a:r>
          </a:p>
        </p:txBody>
      </p:sp>
      <p:pic>
        <p:nvPicPr>
          <p:cNvPr id="15365" name="Picture 7" descr="temmuz2002tu0.jpg"/>
          <p:cNvPicPr>
            <a:picLocks noGrp="1" noChangeAspect="1" noChangeArrowheads="1"/>
          </p:cNvPicPr>
          <p:nvPr>
            <p:ph sz="quarter" idx="3"/>
          </p:nvPr>
        </p:nvPicPr>
        <p:blipFill>
          <a:blip r:embed="rId2" cstate="print">
            <a:clrChange>
              <a:clrFrom>
                <a:srgbClr val="FFFFFF"/>
              </a:clrFrom>
              <a:clrTo>
                <a:srgbClr val="FFFFFF">
                  <a:alpha val="0"/>
                </a:srgbClr>
              </a:clrTo>
            </a:clrChange>
          </a:blip>
          <a:srcRect/>
          <a:stretch>
            <a:fillRect/>
          </a:stretch>
        </p:blipFill>
        <p:spPr>
          <a:xfrm>
            <a:off x="6643702" y="1928802"/>
            <a:ext cx="2449512" cy="3455987"/>
          </a:xfrm>
        </p:spPr>
      </p:pic>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25E8DE3A-3EF3-4AAE-A7BF-887A9D66A497}" type="slidenum">
              <a:rPr lang="tr-TR" smtClean="0"/>
              <a:pPr>
                <a:defRPr/>
              </a:pPr>
              <a:t>13</a:t>
            </a:fld>
            <a:endParaRPr lang="tr-T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p:cNvSpPr>
          <p:nvPr>
            <p:ph type="title"/>
          </p:nvPr>
        </p:nvSpPr>
        <p:spPr>
          <a:xfrm>
            <a:off x="457200" y="0"/>
            <a:ext cx="8229600" cy="1142984"/>
          </a:xfrm>
        </p:spPr>
        <p:txBody>
          <a:bodyPr/>
          <a:lstStyle/>
          <a:p>
            <a:pPr eaLnBrk="1" hangingPunct="1"/>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1-Aşırı Koruyucu/</a:t>
            </a:r>
            <a:b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Kollayıcı Anne-Baba </a:t>
            </a:r>
          </a:p>
        </p:txBody>
      </p:sp>
      <p:sp>
        <p:nvSpPr>
          <p:cNvPr id="14339" name="Rectangle 7"/>
          <p:cNvSpPr>
            <a:spLocks noGrp="1"/>
          </p:cNvSpPr>
          <p:nvPr>
            <p:ph sz="half" idx="1"/>
          </p:nvPr>
        </p:nvSpPr>
        <p:spPr>
          <a:xfrm>
            <a:off x="3348038" y="1428736"/>
            <a:ext cx="5545137" cy="4697427"/>
          </a:xfrm>
        </p:spPr>
        <p:txBody>
          <a:bodyPr/>
          <a:lstStyle/>
          <a:p>
            <a:pPr eaLnBrk="1" hangingPunct="1">
              <a:buFont typeface="Arial" charset="0"/>
              <a:buNone/>
            </a:pPr>
            <a:r>
              <a:rPr lang="tr-TR" sz="3200" b="1" dirty="0" smtClean="0"/>
              <a:t>  *Aşırı bağımlı, özgüveni gelişmemiş,</a:t>
            </a:r>
          </a:p>
          <a:p>
            <a:pPr eaLnBrk="1" hangingPunct="1">
              <a:buFont typeface="Arial" charset="0"/>
              <a:buNone/>
            </a:pPr>
            <a:r>
              <a:rPr lang="tr-TR" sz="3200" b="1" dirty="0" smtClean="0"/>
              <a:t>  *Sosyal gelişimi zedelenmiş,</a:t>
            </a:r>
          </a:p>
          <a:p>
            <a:pPr eaLnBrk="1" hangingPunct="1">
              <a:buFont typeface="Arial" charset="0"/>
              <a:buNone/>
            </a:pPr>
            <a:r>
              <a:rPr lang="tr-TR" sz="3200" b="1" dirty="0" smtClean="0"/>
              <a:t>  *Oyunlarda yer alabilmek için kaba kuvvet uyguluyor,</a:t>
            </a:r>
          </a:p>
          <a:p>
            <a:pPr eaLnBrk="1" hangingPunct="1">
              <a:buFont typeface="Arial" charset="0"/>
              <a:buNone/>
            </a:pPr>
            <a:r>
              <a:rPr lang="tr-TR" sz="3200" b="1" dirty="0" smtClean="0"/>
              <a:t>  *Tek başına kararlar alamıyor.</a:t>
            </a:r>
          </a:p>
          <a:p>
            <a:pPr algn="ctr" eaLnBrk="1" hangingPunct="1">
              <a:buFont typeface="Arial" charset="0"/>
              <a:buNone/>
            </a:pPr>
            <a:endParaRPr lang="tr-TR" sz="1600" dirty="0" smtClean="0"/>
          </a:p>
          <a:p>
            <a:pPr algn="ctr" eaLnBrk="1" hangingPunct="1">
              <a:buFont typeface="Arial" charset="0"/>
              <a:buNone/>
            </a:pPr>
            <a:r>
              <a:rPr lang="tr-TR" sz="2400" dirty="0" smtClean="0"/>
              <a:t>NOT</a:t>
            </a:r>
            <a:r>
              <a:rPr lang="tr-TR" dirty="0" smtClean="0"/>
              <a:t>: </a:t>
            </a:r>
            <a:r>
              <a:rPr lang="tr-TR" b="1" dirty="0" smtClean="0"/>
              <a:t>A</a:t>
            </a:r>
            <a:r>
              <a:rPr lang="tr-TR" sz="1800" b="1" dirty="0" smtClean="0"/>
              <a:t>nne ya da baba derslerde hep sınıfın kapısında, teneffüslerde ise çocuğuyla birliktedir</a:t>
            </a:r>
            <a:r>
              <a:rPr lang="tr-TR" sz="1800" dirty="0" smtClean="0"/>
              <a:t>!</a:t>
            </a:r>
          </a:p>
        </p:txBody>
      </p:sp>
      <p:pic>
        <p:nvPicPr>
          <p:cNvPr id="14340" name="Picture 14" descr="150px-Smiley"/>
          <p:cNvPicPr>
            <a:picLocks noChangeAspect="1" noChangeArrowheads="1"/>
          </p:cNvPicPr>
          <p:nvPr/>
        </p:nvPicPr>
        <p:blipFill>
          <a:blip r:embed="rId2" cstate="print"/>
          <a:srcRect/>
          <a:stretch>
            <a:fillRect/>
          </a:stretch>
        </p:blipFill>
        <p:spPr bwMode="auto">
          <a:xfrm>
            <a:off x="8358214" y="4929198"/>
            <a:ext cx="647700" cy="647700"/>
          </a:xfrm>
          <a:prstGeom prst="rect">
            <a:avLst/>
          </a:prstGeom>
          <a:noFill/>
          <a:ln w="9525">
            <a:noFill/>
            <a:miter lim="800000"/>
            <a:headEnd/>
            <a:tailEnd/>
          </a:ln>
        </p:spPr>
      </p:pic>
      <p:pic>
        <p:nvPicPr>
          <p:cNvPr id="14341" name="Picture 18"/>
          <p:cNvPicPr>
            <a:picLocks noGrp="1" noChangeAspect="1" noChangeArrowheads="1"/>
          </p:cNvPicPr>
          <p:nvPr>
            <p:ph sz="half" idx="2"/>
          </p:nvPr>
        </p:nvPicPr>
        <p:blipFill>
          <a:blip r:embed="rId3" cstate="print"/>
          <a:srcRect/>
          <a:stretch>
            <a:fillRect/>
          </a:stretch>
        </p:blipFill>
        <p:spPr>
          <a:xfrm>
            <a:off x="285750" y="1500188"/>
            <a:ext cx="3017838" cy="45259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518F27C3-D58F-40BA-899B-3C9A2A5587AE}" type="slidenum">
              <a:rPr lang="tr-TR" smtClean="0"/>
              <a:pPr>
                <a:defRPr/>
              </a:pPr>
              <a:t>14</a:t>
            </a:fld>
            <a:endParaRPr lang="tr-T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0"/>
            <a:ext cx="8229600" cy="1142984"/>
          </a:xfrm>
        </p:spPr>
        <p:txBody>
          <a:bodyPr/>
          <a:lstStyle/>
          <a:p>
            <a:pPr eaLnBrk="1" hangingPunct="1"/>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2-Aşırı Baskıcı ve Otoriter </a:t>
            </a:r>
            <a:b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Anne-Baba  </a:t>
            </a:r>
          </a:p>
        </p:txBody>
      </p:sp>
      <p:sp>
        <p:nvSpPr>
          <p:cNvPr id="17411" name="Rectangle 3"/>
          <p:cNvSpPr>
            <a:spLocks noGrp="1"/>
          </p:cNvSpPr>
          <p:nvPr>
            <p:ph type="body" idx="1"/>
          </p:nvPr>
        </p:nvSpPr>
        <p:spPr/>
        <p:txBody>
          <a:bodyPr/>
          <a:lstStyle/>
          <a:p>
            <a:pPr algn="just" eaLnBrk="1" hangingPunct="1"/>
            <a:r>
              <a:rPr lang="tr-TR" b="1" dirty="0" smtClean="0"/>
              <a:t>Baskıcı bir tutum içerisindedirler. Çocuktan kendilerine itaat etmelerini beklerler. Aile içinde korku hakimdir ve çocuk korku ile büyür.</a:t>
            </a:r>
          </a:p>
          <a:p>
            <a:pPr algn="just" eaLnBrk="1" hangingPunct="1">
              <a:buFont typeface="Arial" charset="0"/>
              <a:buNone/>
            </a:pPr>
            <a:endParaRPr lang="tr-TR" b="1" dirty="0" smtClean="0"/>
          </a:p>
          <a:p>
            <a:pPr algn="just" eaLnBrk="1" hangingPunct="1"/>
            <a:r>
              <a:rPr lang="tr-TR" b="1" dirty="0" smtClean="0"/>
              <a:t>Ailede yüksek baskı ve katı disiplin olduğundan çocuklarda kendini kabul etme zorlaşır, uyumsuzluk görülür. </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01CFF0E3-050B-4354-8169-41B9C16C9764}" type="slidenum">
              <a:rPr lang="tr-TR" smtClean="0"/>
              <a:pPr>
                <a:defRPr/>
              </a:pPr>
              <a:t>15</a:t>
            </a:fld>
            <a:endParaRPr lang="tr-T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274638"/>
            <a:ext cx="8229600" cy="582612"/>
          </a:xfrm>
        </p:spPr>
        <p:txBody>
          <a:bodyPr/>
          <a:lstStyle/>
          <a:p>
            <a:pPr eaLnBrk="1" hangingPunct="1"/>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2-Aşırı Baskıcı ve </a:t>
            </a:r>
            <a:b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Otoriter Anne-Baba </a:t>
            </a:r>
          </a:p>
        </p:txBody>
      </p:sp>
      <p:sp>
        <p:nvSpPr>
          <p:cNvPr id="16387" name="Rectangle 3"/>
          <p:cNvSpPr>
            <a:spLocks noGrp="1"/>
          </p:cNvSpPr>
          <p:nvPr>
            <p:ph type="body" sz="half" idx="1"/>
          </p:nvPr>
        </p:nvSpPr>
        <p:spPr>
          <a:xfrm>
            <a:off x="457200" y="1928813"/>
            <a:ext cx="4038600" cy="4197350"/>
          </a:xfrm>
        </p:spPr>
        <p:txBody>
          <a:bodyPr/>
          <a:lstStyle/>
          <a:p>
            <a:pPr algn="ctr" eaLnBrk="1" hangingPunct="1">
              <a:buFont typeface="Arial" charset="0"/>
              <a:buNone/>
            </a:pPr>
            <a:r>
              <a:rPr lang="tr-TR" b="1" dirty="0" smtClean="0"/>
              <a:t>*uyumsuz,</a:t>
            </a:r>
          </a:p>
          <a:p>
            <a:pPr algn="ctr" eaLnBrk="1" hangingPunct="1">
              <a:buFont typeface="Arial" charset="0"/>
              <a:buNone/>
            </a:pPr>
            <a:r>
              <a:rPr lang="tr-TR" b="1" dirty="0" smtClean="0"/>
              <a:t>*olumsuz tutumları </a:t>
            </a:r>
          </a:p>
          <a:p>
            <a:pPr algn="ctr" eaLnBrk="1" hangingPunct="1">
              <a:buFont typeface="Arial" charset="0"/>
              <a:buNone/>
            </a:pPr>
            <a:r>
              <a:rPr lang="tr-TR" b="1" dirty="0" smtClean="0"/>
              <a:t>Arkadaşlarına</a:t>
            </a:r>
          </a:p>
          <a:p>
            <a:pPr algn="ctr" eaLnBrk="1" hangingPunct="1">
              <a:buFont typeface="Arial" charset="0"/>
              <a:buNone/>
            </a:pPr>
            <a:r>
              <a:rPr lang="tr-TR" b="1" dirty="0" smtClean="0"/>
              <a:t>uygulamaya çalışıyor,</a:t>
            </a:r>
          </a:p>
          <a:p>
            <a:pPr algn="ctr" eaLnBrk="1" hangingPunct="1">
              <a:buFont typeface="Arial" charset="0"/>
              <a:buNone/>
            </a:pPr>
            <a:r>
              <a:rPr lang="tr-TR" b="1" dirty="0" smtClean="0"/>
              <a:t>*saldırgan.</a:t>
            </a:r>
          </a:p>
        </p:txBody>
      </p:sp>
      <p:pic>
        <p:nvPicPr>
          <p:cNvPr id="16388" name="Picture 4" descr="agresif_cocuk1"/>
          <p:cNvPicPr>
            <a:picLocks noGrp="1" noChangeAspect="1" noChangeArrowheads="1"/>
          </p:cNvPicPr>
          <p:nvPr>
            <p:ph sz="half" idx="2"/>
          </p:nvPr>
        </p:nvPicPr>
        <p:blipFill>
          <a:blip r:embed="rId2" cstate="print"/>
          <a:srcRect/>
          <a:stretch>
            <a:fillRect/>
          </a:stretch>
        </p:blipFill>
        <p:spPr>
          <a:xfrm>
            <a:off x="5000628" y="2000240"/>
            <a:ext cx="3584601" cy="3357576"/>
          </a:xfrm>
          <a:prstGeom prst="rect">
            <a:avLst/>
          </a:prstGeom>
          <a:ln>
            <a:noFill/>
          </a:ln>
          <a:effectLst>
            <a:outerShdw blurRad="190500" algn="tl" rotWithShape="0">
              <a:srgbClr val="000000">
                <a:alpha val="70000"/>
              </a:srgbClr>
            </a:outerShdw>
          </a:effectLst>
        </p:spPr>
      </p:pic>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E360E32D-8D2A-4839-988F-DFDCD3869572}" type="slidenum">
              <a:rPr lang="tr-TR" smtClean="0"/>
              <a:pPr>
                <a:defRPr/>
              </a:pPr>
              <a:t>16</a:t>
            </a:fld>
            <a:endParaRPr lang="tr-T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274638"/>
            <a:ext cx="8229600" cy="654050"/>
          </a:xfrm>
        </p:spPr>
        <p:txBody>
          <a:bodyPr/>
          <a:lstStyle/>
          <a:p>
            <a:pPr eaLnBrk="1" hangingPunct="1"/>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3-Sınırsız Özgürlükçü </a:t>
            </a:r>
            <a:b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Anne-Baba</a:t>
            </a:r>
          </a:p>
        </p:txBody>
      </p:sp>
      <p:sp>
        <p:nvSpPr>
          <p:cNvPr id="19459" name="Rectangle 3"/>
          <p:cNvSpPr>
            <a:spLocks noGrp="1"/>
          </p:cNvSpPr>
          <p:nvPr>
            <p:ph type="body" idx="1"/>
          </p:nvPr>
        </p:nvSpPr>
        <p:spPr>
          <a:xfrm>
            <a:off x="0" y="1285860"/>
            <a:ext cx="8686800" cy="4768865"/>
          </a:xfrm>
        </p:spPr>
        <p:txBody>
          <a:bodyPr/>
          <a:lstStyle/>
          <a:p>
            <a:pPr algn="just" eaLnBrk="1" hangingPunct="1">
              <a:lnSpc>
                <a:spcPct val="90000"/>
              </a:lnSpc>
              <a:buFont typeface="Arial" charset="0"/>
              <a:buNone/>
            </a:pPr>
            <a:r>
              <a:rPr lang="tr-TR" b="1" dirty="0" smtClean="0"/>
              <a:t>    Bu anne-baba tutumunda aşırı hoşgörü ve düşkünlük vardır. Evde patron çocuktur ve her dediği yapılır. Bu tutumla yetişen çocuklarda doyumsuzluk ve bir iç boşluk vardır. Kuralsızlığa alışırlar. Bencil, sorumsuz, kırılgan, her dediğinin anında olmasını isteyen ve sabırsız olabilirler. Sosyal ortama girdiğinde ve her dediğinin olmadığını gördüğünde hayal kırıklığına uğrar. Kendi içine çekilebilir ya da saldırgan olabilirler. Her istediklerini yaptırmayı alışkanlık haline getirir ve zamanla kural tanımazlar.</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01CFF0E3-050B-4354-8169-41B9C16C9764}" type="slidenum">
              <a:rPr lang="tr-TR" smtClean="0"/>
              <a:pPr>
                <a:defRPr/>
              </a:pPr>
              <a:t>17</a:t>
            </a:fld>
            <a:endParaRPr lang="tr-T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57200" y="0"/>
            <a:ext cx="8229600" cy="1142984"/>
          </a:xfrm>
        </p:spPr>
        <p:txBody>
          <a:bodyPr/>
          <a:lstStyle/>
          <a:p>
            <a:pPr eaLnBrk="1" hangingPunct="1"/>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3-Sınırsız Özgürlükçü </a:t>
            </a:r>
            <a:b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Anne-Baba</a:t>
            </a:r>
          </a:p>
        </p:txBody>
      </p:sp>
      <p:sp>
        <p:nvSpPr>
          <p:cNvPr id="18435" name="Rectangle 3"/>
          <p:cNvSpPr>
            <a:spLocks noGrp="1"/>
          </p:cNvSpPr>
          <p:nvPr>
            <p:ph type="body" idx="1"/>
          </p:nvPr>
        </p:nvSpPr>
        <p:spPr>
          <a:xfrm>
            <a:off x="4000497" y="1571612"/>
            <a:ext cx="5143504" cy="4276725"/>
          </a:xfrm>
        </p:spPr>
        <p:txBody>
          <a:bodyPr/>
          <a:lstStyle/>
          <a:p>
            <a:pPr eaLnBrk="1" hangingPunct="1">
              <a:lnSpc>
                <a:spcPct val="80000"/>
              </a:lnSpc>
              <a:buFont typeface="Arial" charset="0"/>
              <a:buNone/>
            </a:pPr>
            <a:r>
              <a:rPr lang="tr-TR" sz="2800" b="1" dirty="0" smtClean="0"/>
              <a:t>*Sınıf kurallarına uymuyor,</a:t>
            </a:r>
          </a:p>
          <a:p>
            <a:pPr eaLnBrk="1" hangingPunct="1">
              <a:lnSpc>
                <a:spcPct val="80000"/>
              </a:lnSpc>
              <a:buFont typeface="Arial" charset="0"/>
              <a:buNone/>
            </a:pPr>
            <a:r>
              <a:rPr lang="tr-TR" sz="2800" b="1" dirty="0" smtClean="0"/>
              <a:t>*Bencil, arkadaşlarıyla oynarken</a:t>
            </a:r>
          </a:p>
          <a:p>
            <a:pPr eaLnBrk="1" hangingPunct="1">
              <a:lnSpc>
                <a:spcPct val="80000"/>
              </a:lnSpc>
              <a:buFont typeface="Arial" charset="0"/>
              <a:buNone/>
            </a:pPr>
            <a:r>
              <a:rPr lang="tr-TR" sz="2800" b="1" dirty="0" smtClean="0"/>
              <a:t>  hep benim dediğim olacak diyor,</a:t>
            </a:r>
          </a:p>
          <a:p>
            <a:pPr eaLnBrk="1" hangingPunct="1">
              <a:lnSpc>
                <a:spcPct val="80000"/>
              </a:lnSpc>
              <a:buFont typeface="Arial" charset="0"/>
              <a:buNone/>
            </a:pPr>
            <a:r>
              <a:rPr lang="tr-TR" sz="2800" b="1" dirty="0" smtClean="0"/>
              <a:t>*Sabırsız,</a:t>
            </a:r>
          </a:p>
          <a:p>
            <a:pPr eaLnBrk="1" hangingPunct="1">
              <a:lnSpc>
                <a:spcPct val="80000"/>
              </a:lnSpc>
              <a:buFont typeface="Arial" charset="0"/>
              <a:buNone/>
            </a:pPr>
            <a:r>
              <a:rPr lang="tr-TR" sz="2800" b="1" dirty="0" smtClean="0"/>
              <a:t>*Saygısız,</a:t>
            </a:r>
          </a:p>
          <a:p>
            <a:pPr eaLnBrk="1" hangingPunct="1">
              <a:lnSpc>
                <a:spcPct val="80000"/>
              </a:lnSpc>
              <a:buFont typeface="Arial" charset="0"/>
              <a:buNone/>
            </a:pPr>
            <a:r>
              <a:rPr lang="tr-TR" sz="2800" b="1" dirty="0" smtClean="0"/>
              <a:t>*İşerini arkadaşlarına yaptırıyor ve emirler veriyor,</a:t>
            </a:r>
          </a:p>
          <a:p>
            <a:pPr eaLnBrk="1" hangingPunct="1">
              <a:lnSpc>
                <a:spcPct val="80000"/>
              </a:lnSpc>
              <a:buFont typeface="Arial" charset="0"/>
              <a:buNone/>
            </a:pPr>
            <a:r>
              <a:rPr lang="tr-TR" sz="2800" b="1" dirty="0" smtClean="0"/>
              <a:t>*Ödevlerini annesi yapıyor,</a:t>
            </a:r>
          </a:p>
          <a:p>
            <a:pPr eaLnBrk="1" hangingPunct="1">
              <a:lnSpc>
                <a:spcPct val="80000"/>
              </a:lnSpc>
              <a:buFont typeface="Arial" charset="0"/>
              <a:buNone/>
            </a:pPr>
            <a:r>
              <a:rPr lang="tr-TR" sz="2800" b="1" dirty="0" smtClean="0"/>
              <a:t>*Sınıf içerisinde dikkat çekmeye</a:t>
            </a:r>
          </a:p>
          <a:p>
            <a:pPr eaLnBrk="1" hangingPunct="1">
              <a:lnSpc>
                <a:spcPct val="80000"/>
              </a:lnSpc>
              <a:buFont typeface="Arial" charset="0"/>
              <a:buNone/>
            </a:pPr>
            <a:r>
              <a:rPr lang="tr-TR" sz="2800" b="1" dirty="0" smtClean="0"/>
              <a:t>  çalışıyor.</a:t>
            </a:r>
          </a:p>
        </p:txBody>
      </p:sp>
      <p:pic>
        <p:nvPicPr>
          <p:cNvPr id="18436" name="Picture 5" descr="cocuk-tibbi-02"/>
          <p:cNvPicPr>
            <a:picLocks noChangeAspect="1" noChangeArrowheads="1"/>
          </p:cNvPicPr>
          <p:nvPr/>
        </p:nvPicPr>
        <p:blipFill>
          <a:blip r:embed="rId2" cstate="print"/>
          <a:srcRect/>
          <a:stretch>
            <a:fillRect/>
          </a:stretch>
        </p:blipFill>
        <p:spPr bwMode="auto">
          <a:xfrm>
            <a:off x="214282" y="1571625"/>
            <a:ext cx="3671887" cy="437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01CFF0E3-050B-4354-8169-41B9C16C9764}" type="slidenum">
              <a:rPr lang="tr-TR" smtClean="0"/>
              <a:pPr>
                <a:defRPr/>
              </a:pPr>
              <a:t>18</a:t>
            </a:fld>
            <a:endParaRPr lang="tr-T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274638"/>
            <a:ext cx="8229600" cy="582612"/>
          </a:xfrm>
        </p:spPr>
        <p:txBody>
          <a:bodyPr/>
          <a:lstStyle/>
          <a:p>
            <a:pPr eaLnBrk="1" hangingPunct="1"/>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4-Mükemmeliyetçi </a:t>
            </a:r>
            <a:b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Anne-Baba </a:t>
            </a:r>
          </a:p>
        </p:txBody>
      </p:sp>
      <p:sp>
        <p:nvSpPr>
          <p:cNvPr id="21507" name="Rectangle 3"/>
          <p:cNvSpPr>
            <a:spLocks noGrp="1"/>
          </p:cNvSpPr>
          <p:nvPr>
            <p:ph type="body" sz="half" idx="1"/>
          </p:nvPr>
        </p:nvSpPr>
        <p:spPr>
          <a:xfrm>
            <a:off x="0" y="1285860"/>
            <a:ext cx="5214942" cy="3714776"/>
          </a:xfrm>
        </p:spPr>
        <p:txBody>
          <a:bodyPr/>
          <a:lstStyle/>
          <a:p>
            <a:pPr algn="just" eaLnBrk="1" hangingPunct="1">
              <a:lnSpc>
                <a:spcPct val="80000"/>
              </a:lnSpc>
              <a:buFont typeface="Arial" charset="0"/>
              <a:buNone/>
            </a:pPr>
            <a:r>
              <a:rPr lang="tr-TR" sz="2600" b="1" dirty="0" smtClean="0"/>
              <a:t>     Mükemmeliyetçi tutumda anne baba her şeyin en iyisini çocuğundan bekler. Kendi gerçekleştiremediği yaşantıları çocuğunun gerçekleştirmesini ister ve çocuk olduğu gibi kabul edilmez. Aile, bedensel ve zihinsel yönden beklentileri karşılaması için çocuğu kapasitesinin çok üstünde eğitimlere tabii tutar. Çocuğa bütün çocukça davranışlar yasaklanır. Arkadaş seçimi de aileye aittir.</a:t>
            </a:r>
          </a:p>
          <a:p>
            <a:pPr algn="just" eaLnBrk="1" hangingPunct="1">
              <a:lnSpc>
                <a:spcPct val="80000"/>
              </a:lnSpc>
              <a:buFont typeface="Arial" charset="0"/>
              <a:buNone/>
            </a:pPr>
            <a:endParaRPr lang="tr-TR" sz="2600" b="1" dirty="0" smtClean="0"/>
          </a:p>
          <a:p>
            <a:pPr algn="just" eaLnBrk="1" hangingPunct="1">
              <a:lnSpc>
                <a:spcPct val="80000"/>
              </a:lnSpc>
              <a:buFont typeface="Arial" charset="0"/>
              <a:buNone/>
            </a:pPr>
            <a:r>
              <a:rPr lang="tr-TR" sz="2600" b="1" dirty="0" smtClean="0"/>
              <a:t>	</a:t>
            </a:r>
            <a:endParaRPr lang="tr-TR" sz="2600" b="1" dirty="0" smtClean="0">
              <a:solidFill>
                <a:srgbClr val="FF0000"/>
              </a:solidFill>
            </a:endParaRPr>
          </a:p>
        </p:txBody>
      </p:sp>
      <p:pic>
        <p:nvPicPr>
          <p:cNvPr id="21508" name="Picture 7"/>
          <p:cNvPicPr>
            <a:picLocks noGrp="1" noChangeAspect="1" noChangeArrowheads="1"/>
          </p:cNvPicPr>
          <p:nvPr>
            <p:ph sz="half" idx="2"/>
          </p:nvPr>
        </p:nvPicPr>
        <p:blipFill>
          <a:blip r:embed="rId2" cstate="print"/>
          <a:srcRect/>
          <a:stretch>
            <a:fillRect/>
          </a:stretch>
        </p:blipFill>
        <p:spPr>
          <a:xfrm>
            <a:off x="5500694" y="1557349"/>
            <a:ext cx="3328987" cy="3443287"/>
          </a:xfrm>
          <a:prstGeom prst="rect">
            <a:avLst/>
          </a:prstGeom>
          <a:ln>
            <a:noFill/>
          </a:ln>
          <a:effectLst>
            <a:outerShdw blurRad="190500" algn="tl" rotWithShape="0">
              <a:srgbClr val="000000">
                <a:alpha val="70000"/>
              </a:srgbClr>
            </a:outerShdw>
          </a:effectLst>
        </p:spPr>
      </p:pic>
      <p:sp>
        <p:nvSpPr>
          <p:cNvPr id="5" name="4 Dikdörtgen"/>
          <p:cNvSpPr/>
          <p:nvPr/>
        </p:nvSpPr>
        <p:spPr>
          <a:xfrm>
            <a:off x="357158" y="5429264"/>
            <a:ext cx="8572560" cy="830997"/>
          </a:xfrm>
          <a:prstGeom prst="rect">
            <a:avLst/>
          </a:prstGeom>
        </p:spPr>
        <p:txBody>
          <a:bodyPr wrap="square">
            <a:spAutoFit/>
          </a:bodyPr>
          <a:lstStyle/>
          <a:p>
            <a:pPr algn="ctr"/>
            <a:r>
              <a:rPr lang="tr-TR" sz="2400" b="1" dirty="0" smtClean="0">
                <a:latin typeface="+mn-lt"/>
              </a:rPr>
              <a:t>NOT: </a:t>
            </a:r>
            <a:r>
              <a:rPr lang="tr-TR" sz="2400" b="1" dirty="0" smtClean="0">
                <a:solidFill>
                  <a:srgbClr val="FF0000"/>
                </a:solidFill>
                <a:latin typeface="+mn-lt"/>
              </a:rPr>
              <a:t>Aile hep not peşindedir. Hep 100 almasını ister. Onlar için suç genellikle öğretmendedir. Hep not için okula gelirler!</a:t>
            </a:r>
            <a:endParaRPr lang="tr-TR" sz="2400" dirty="0">
              <a:latin typeface="+mn-lt"/>
            </a:endParaRPr>
          </a:p>
        </p:txBody>
      </p:sp>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E360E32D-8D2A-4839-988F-DFDCD3869572}" type="slidenum">
              <a:rPr lang="tr-TR" smtClean="0"/>
              <a:pPr>
                <a:defRPr/>
              </a:pPr>
              <a:t>19</a:t>
            </a:fld>
            <a:endParaRPr lang="tr-T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sz="half" idx="1"/>
          </p:nvPr>
        </p:nvSpPr>
        <p:spPr>
          <a:xfrm>
            <a:off x="3357554" y="1857364"/>
            <a:ext cx="5143536" cy="4786346"/>
          </a:xfrm>
        </p:spPr>
        <p:txBody>
          <a:bodyPr/>
          <a:lstStyle/>
          <a:p>
            <a:pPr algn="just" eaLnBrk="1" hangingPunct="1">
              <a:buFont typeface="Arial" charset="0"/>
              <a:buNone/>
            </a:pPr>
            <a:r>
              <a:rPr lang="tr-TR" b="1" dirty="0" smtClean="0"/>
              <a:t> 	20 yıldan beri sınıf öğretmenliği yapan Aynur Hanım öğrencileriyle tanışmak için sabırsız aynı zamanda mesleğe başladığı ilk gün gibi de heyecanlıdır. </a:t>
            </a:r>
          </a:p>
        </p:txBody>
      </p:sp>
      <p:pic>
        <p:nvPicPr>
          <p:cNvPr id="3076" name="Picture 8" descr="MCj04241680000[1]"/>
          <p:cNvPicPr>
            <a:picLocks noGrp="1" noChangeAspect="1" noChangeArrowheads="1"/>
          </p:cNvPicPr>
          <p:nvPr>
            <p:ph sz="quarter" idx="3"/>
          </p:nvPr>
        </p:nvPicPr>
        <p:blipFill>
          <a:blip r:embed="rId2" cstate="print"/>
          <a:srcRect/>
          <a:stretch>
            <a:fillRect/>
          </a:stretch>
        </p:blipFill>
        <p:spPr>
          <a:xfrm>
            <a:off x="785786" y="2214554"/>
            <a:ext cx="2409990" cy="2143140"/>
          </a:xfrm>
        </p:spPr>
      </p:pic>
      <p:sp>
        <p:nvSpPr>
          <p:cNvPr id="5" name="4 Dikdörtgen"/>
          <p:cNvSpPr/>
          <p:nvPr/>
        </p:nvSpPr>
        <p:spPr>
          <a:xfrm>
            <a:off x="1142976" y="5357826"/>
            <a:ext cx="6715172" cy="461665"/>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t>BİR SEVDADIR ÖĞRETMEN OLMAK</a:t>
            </a:r>
            <a:endParaRPr lang="tr-T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endParaRPr>
          </a:p>
        </p:txBody>
      </p:sp>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25E8DE3A-3EF3-4AAE-A7BF-887A9D66A497}" type="slidenum">
              <a:rPr lang="tr-TR" smtClean="0"/>
              <a:pPr>
                <a:defRPr/>
              </a:pPr>
              <a:t>2</a:t>
            </a:fld>
            <a:endParaRPr lang="tr-T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0"/>
            <a:ext cx="8229600" cy="1142984"/>
          </a:xfrm>
        </p:spPr>
        <p:txBody>
          <a:bodyPr/>
          <a:lstStyle/>
          <a:p>
            <a:pPr eaLnBrk="1" hangingPunct="1"/>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4-Mükemmeliyetçi </a:t>
            </a:r>
            <a:b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Anne-Baba </a:t>
            </a:r>
          </a:p>
        </p:txBody>
      </p:sp>
      <p:sp>
        <p:nvSpPr>
          <p:cNvPr id="20483" name="Rectangle 3"/>
          <p:cNvSpPr>
            <a:spLocks noGrp="1"/>
          </p:cNvSpPr>
          <p:nvPr>
            <p:ph type="body" sz="half" idx="1"/>
          </p:nvPr>
        </p:nvSpPr>
        <p:spPr>
          <a:xfrm>
            <a:off x="3929058" y="1785926"/>
            <a:ext cx="5000660" cy="4197350"/>
          </a:xfrm>
        </p:spPr>
        <p:txBody>
          <a:bodyPr/>
          <a:lstStyle/>
          <a:p>
            <a:pPr eaLnBrk="1" hangingPunct="1">
              <a:buFont typeface="Arial" charset="0"/>
              <a:buNone/>
            </a:pPr>
            <a:r>
              <a:rPr lang="tr-TR" b="1" dirty="0" smtClean="0"/>
              <a:t>*Aşırı titiz ya da tam tersi dağınık,</a:t>
            </a:r>
          </a:p>
          <a:p>
            <a:pPr eaLnBrk="1" hangingPunct="1">
              <a:buFont typeface="Arial" charset="0"/>
              <a:buNone/>
            </a:pPr>
            <a:r>
              <a:rPr lang="tr-TR" b="1" dirty="0" smtClean="0"/>
              <a:t>*Arkadaşları çok sınırlı,</a:t>
            </a:r>
          </a:p>
          <a:p>
            <a:pPr eaLnBrk="1" hangingPunct="1">
              <a:buFont typeface="Arial" charset="0"/>
              <a:buNone/>
            </a:pPr>
            <a:r>
              <a:rPr lang="tr-TR" b="1" dirty="0" smtClean="0"/>
              <a:t>*Çok sabit fikirli,</a:t>
            </a:r>
          </a:p>
          <a:p>
            <a:pPr eaLnBrk="1" hangingPunct="1">
              <a:buFont typeface="Arial" charset="0"/>
              <a:buNone/>
            </a:pPr>
            <a:r>
              <a:rPr lang="tr-TR" b="1" dirty="0" smtClean="0"/>
              <a:t>*Her şeyi kendisinin yapmasını istiyor.</a:t>
            </a:r>
          </a:p>
          <a:p>
            <a:pPr eaLnBrk="1" hangingPunct="1">
              <a:buFont typeface="Arial" charset="0"/>
              <a:buNone/>
            </a:pPr>
            <a:endParaRPr lang="tr-TR" b="1" dirty="0" smtClean="0"/>
          </a:p>
          <a:p>
            <a:pPr eaLnBrk="1" hangingPunct="1">
              <a:buFont typeface="Arial" charset="0"/>
              <a:buNone/>
            </a:pPr>
            <a:endParaRPr lang="tr-TR" b="1" dirty="0" smtClean="0"/>
          </a:p>
          <a:p>
            <a:pPr eaLnBrk="1" hangingPunct="1">
              <a:buFont typeface="Arial" charset="0"/>
              <a:buNone/>
            </a:pPr>
            <a:endParaRPr lang="tr-TR" b="1" dirty="0" smtClean="0"/>
          </a:p>
          <a:p>
            <a:pPr eaLnBrk="1" hangingPunct="1">
              <a:buFont typeface="Arial" charset="0"/>
              <a:buNone/>
            </a:pPr>
            <a:endParaRPr lang="tr-TR" b="1" dirty="0" smtClean="0"/>
          </a:p>
        </p:txBody>
      </p:sp>
      <p:pic>
        <p:nvPicPr>
          <p:cNvPr id="20484" name="Picture 11" descr="MCj04298190000[1]"/>
          <p:cNvPicPr>
            <a:picLocks noChangeAspect="1" noChangeArrowheads="1"/>
          </p:cNvPicPr>
          <p:nvPr/>
        </p:nvPicPr>
        <p:blipFill>
          <a:blip r:embed="rId2" cstate="print"/>
          <a:srcRect/>
          <a:stretch>
            <a:fillRect/>
          </a:stretch>
        </p:blipFill>
        <p:spPr bwMode="auto">
          <a:xfrm>
            <a:off x="500034" y="1982794"/>
            <a:ext cx="3044825" cy="2303462"/>
          </a:xfrm>
          <a:prstGeom prst="rect">
            <a:avLst/>
          </a:prstGeom>
          <a:noFill/>
          <a:ln w="9525">
            <a:noFill/>
            <a:miter lim="800000"/>
            <a:headEnd/>
            <a:tailEnd/>
          </a:ln>
        </p:spPr>
      </p:pic>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25E8DE3A-3EF3-4AAE-A7BF-887A9D66A497}" type="slidenum">
              <a:rPr lang="tr-TR" smtClean="0"/>
              <a:pPr>
                <a:defRPr/>
              </a:pPr>
              <a:t>20</a:t>
            </a:fld>
            <a:endParaRPr lang="tr-T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57200" y="0"/>
            <a:ext cx="8229600" cy="1143000"/>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5-İlgisiz Anne-Baba</a:t>
            </a:r>
          </a:p>
        </p:txBody>
      </p:sp>
      <p:sp>
        <p:nvSpPr>
          <p:cNvPr id="23555" name="2 Metin Yer Tutucusu"/>
          <p:cNvSpPr>
            <a:spLocks noGrp="1"/>
          </p:cNvSpPr>
          <p:nvPr>
            <p:ph type="body" sz="half" idx="1"/>
          </p:nvPr>
        </p:nvSpPr>
        <p:spPr>
          <a:xfrm>
            <a:off x="1" y="1428736"/>
            <a:ext cx="8929688" cy="4768865"/>
          </a:xfrm>
        </p:spPr>
        <p:txBody>
          <a:bodyPr/>
          <a:lstStyle/>
          <a:p>
            <a:pPr algn="just">
              <a:buFont typeface="Arial" charset="0"/>
              <a:buNone/>
            </a:pPr>
            <a:r>
              <a:rPr lang="tr-TR" b="1" dirty="0" smtClean="0"/>
              <a:t>	Çocuğun  davranışları  karşısında  ilgisiz  ve vurdumduymaz davranışlar  sergileyen  anne babalardır. Bu tip aileler için çocuğun varlığı ile yokluğu belli değildir. Bu gruba giren anne babalar genellikle hoşgörü ile boş vermeyi birbirine karıştırmaktadırlar. Çocuk anne babayı  rahatsız etmediği müddetçe,  çocukla  ilgili problem  yoktur, eğer çocuk anne babayı  rahatsız ederse o zaman çocuk ile ilgili gündem oluşur. </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E360E32D-8D2A-4839-988F-DFDCD3869572}" type="slidenum">
              <a:rPr lang="tr-TR" smtClean="0"/>
              <a:pPr>
                <a:defRPr/>
              </a:pPr>
              <a:t>21</a:t>
            </a:fld>
            <a:endParaRPr lang="tr-T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5-İlgisiz Anne-Baba</a:t>
            </a:r>
          </a:p>
        </p:txBody>
      </p:sp>
      <p:sp>
        <p:nvSpPr>
          <p:cNvPr id="24579" name="2 Metin Yer Tutucusu"/>
          <p:cNvSpPr>
            <a:spLocks noGrp="1"/>
          </p:cNvSpPr>
          <p:nvPr>
            <p:ph type="body" sz="half" idx="1"/>
          </p:nvPr>
        </p:nvSpPr>
        <p:spPr>
          <a:xfrm>
            <a:off x="571472" y="1600200"/>
            <a:ext cx="7500990" cy="3971925"/>
          </a:xfrm>
        </p:spPr>
        <p:txBody>
          <a:bodyPr/>
          <a:lstStyle/>
          <a:p>
            <a:pPr algn="just">
              <a:buFont typeface="Arial" charset="0"/>
              <a:buNone/>
            </a:pPr>
            <a:r>
              <a:rPr lang="tr-TR" b="1" dirty="0" smtClean="0"/>
              <a:t>	Bu gündem daha çok şikayetlerle doludur. Bu tip ailelerde çocuk fiziksel ve duygusal yalnızlığa itilmektedir. Çocuğun hareketlerinin  görmezlikten gelinerek  dışlanması  söz  konusudur. Anne, baba, çocuk  arasında  iletişim kopukluğu vardır. Ailenin çocuğa tepkileri düşük seviyededir.</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E360E32D-8D2A-4839-988F-DFDCD3869572}" type="slidenum">
              <a:rPr lang="tr-TR" smtClean="0"/>
              <a:pPr>
                <a:defRPr/>
              </a:pPr>
              <a:t>22</a:t>
            </a:fld>
            <a:endParaRPr lang="tr-T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457200" y="274638"/>
            <a:ext cx="8229600" cy="654050"/>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5-İlgisiz Anne-Baba</a:t>
            </a:r>
          </a:p>
        </p:txBody>
      </p:sp>
      <p:sp>
        <p:nvSpPr>
          <p:cNvPr id="22531" name="2 Metin Yer Tutucusu"/>
          <p:cNvSpPr>
            <a:spLocks noGrp="1"/>
          </p:cNvSpPr>
          <p:nvPr>
            <p:ph type="body" sz="half" idx="1"/>
          </p:nvPr>
        </p:nvSpPr>
        <p:spPr>
          <a:xfrm>
            <a:off x="0" y="1500175"/>
            <a:ext cx="5715008" cy="4500593"/>
          </a:xfrm>
        </p:spPr>
        <p:txBody>
          <a:bodyPr/>
          <a:lstStyle/>
          <a:p>
            <a:r>
              <a:rPr lang="tr-TR" sz="3000" b="1" dirty="0" smtClean="0"/>
              <a:t>Etrafına zarar veriyor,</a:t>
            </a:r>
          </a:p>
          <a:p>
            <a:r>
              <a:rPr lang="tr-TR" sz="3000" b="1" dirty="0" smtClean="0"/>
              <a:t>Saldırganlık sergiliyor,</a:t>
            </a:r>
          </a:p>
          <a:p>
            <a:r>
              <a:rPr lang="tr-TR" sz="3000" b="1" dirty="0" smtClean="0"/>
              <a:t>Sözlü  iletişim  yetersizliğinden dolayı dil gelişiminde gecikme,  konuşma bozuklukları  mevcut,</a:t>
            </a:r>
          </a:p>
          <a:p>
            <a:r>
              <a:rPr lang="tr-TR" sz="3000" b="1" dirty="0" smtClean="0"/>
              <a:t>Özgüven sorunu yaşıyor,</a:t>
            </a:r>
          </a:p>
          <a:p>
            <a:r>
              <a:rPr lang="tr-TR" sz="3000" b="1" dirty="0" smtClean="0"/>
              <a:t>Hayattan ve kendisinden beklentisi yok</a:t>
            </a:r>
          </a:p>
        </p:txBody>
      </p:sp>
      <p:pic>
        <p:nvPicPr>
          <p:cNvPr id="22532" name="Picture 4" descr="LiveImages%5CECizgi%5C%DDND%DDRME%5C%DDND%DDRME1"/>
          <p:cNvPicPr>
            <a:picLocks noGrp="1" noChangeAspect="1" noChangeArrowheads="1"/>
          </p:cNvPicPr>
          <p:nvPr>
            <p:ph sz="half" idx="2"/>
          </p:nvPr>
        </p:nvPicPr>
        <p:blipFill>
          <a:blip r:embed="rId2" cstate="print"/>
          <a:srcRect/>
          <a:stretch>
            <a:fillRect/>
          </a:stretch>
        </p:blipFill>
        <p:spPr>
          <a:xfrm>
            <a:off x="5429256" y="1785926"/>
            <a:ext cx="3542897" cy="25447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E360E32D-8D2A-4839-988F-DFDCD3869572}" type="slidenum">
              <a:rPr lang="tr-TR" smtClean="0"/>
              <a:pPr>
                <a:defRPr/>
              </a:pPr>
              <a:t>23</a:t>
            </a:fld>
            <a:endParaRPr lang="tr-T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457200" y="0"/>
            <a:ext cx="8229600" cy="1143000"/>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6-Tutarsız Anne-Baba</a:t>
            </a:r>
          </a:p>
        </p:txBody>
      </p:sp>
      <p:sp>
        <p:nvSpPr>
          <p:cNvPr id="26627" name="2 Metin Yer Tutucusu"/>
          <p:cNvSpPr>
            <a:spLocks noGrp="1"/>
          </p:cNvSpPr>
          <p:nvPr>
            <p:ph type="body" sz="half" idx="1"/>
          </p:nvPr>
        </p:nvSpPr>
        <p:spPr>
          <a:xfrm>
            <a:off x="0" y="1214422"/>
            <a:ext cx="8858280" cy="5000660"/>
          </a:xfrm>
        </p:spPr>
        <p:txBody>
          <a:bodyPr/>
          <a:lstStyle/>
          <a:p>
            <a:pPr algn="just">
              <a:buFont typeface="Arial" charset="0"/>
              <a:buNone/>
            </a:pPr>
            <a:r>
              <a:rPr lang="tr-TR" b="1" dirty="0" smtClean="0"/>
              <a:t>	Çocuğun belirli bir davranışı anne baba tarafından farklı yorumlanır. Anne babalar aynı  davranışı  kimi  zaman  normal karşılarken    kimi zamanda  cezalandırabilirler.  Bu  durum daha çok  anne  veya  babanın  o  anki  psikolojik durumu  ile  ilintilidir. Anne  veya  baba yorgunsa,  başka  zaman  normal  olan  davranış o  an  için  yapılmaması  gereken  bir davranıştır. Bu durumda çocuk neyin doğru neyin yanlış olduğunu anlayamamaktadır.</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E360E32D-8D2A-4839-988F-DFDCD3869572}" type="slidenum">
              <a:rPr lang="tr-TR" smtClean="0"/>
              <a:pPr>
                <a:defRPr/>
              </a:pPr>
              <a:t>24</a:t>
            </a:fld>
            <a:endParaRPr lang="tr-T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6-Tutarsız Anne-Baba</a:t>
            </a:r>
          </a:p>
        </p:txBody>
      </p:sp>
      <p:sp>
        <p:nvSpPr>
          <p:cNvPr id="27651" name="2 Metin Yer Tutucusu"/>
          <p:cNvSpPr>
            <a:spLocks noGrp="1"/>
          </p:cNvSpPr>
          <p:nvPr>
            <p:ph type="body" sz="half" idx="1"/>
          </p:nvPr>
        </p:nvSpPr>
        <p:spPr>
          <a:xfrm>
            <a:off x="0" y="1285860"/>
            <a:ext cx="8786842" cy="4840303"/>
          </a:xfrm>
        </p:spPr>
        <p:txBody>
          <a:bodyPr/>
          <a:lstStyle/>
          <a:p>
            <a:pPr algn="just">
              <a:buFont typeface="Arial" charset="0"/>
              <a:buNone/>
            </a:pPr>
            <a:r>
              <a:rPr lang="tr-TR" b="1" dirty="0" smtClean="0"/>
              <a:t>	Tutarsız anne baba tutumlarını içeren bir diğer tutum ise, anne için doğru olan bir şeyin  baba için yanlış olması veya  tam  tersi durumun oluşmasıdır. Anne ve baba farklı disiplin anlayışı  geliştirebilirler.    Anne  ve baba mutlaka aynı görüşe  sahip olmalıdır,  biri olumsuz davranışı  hoş  görüp  diğeri  ceza uygulamamalıdır. Baba çocuğa  bir  suç  işlemesi  sonucunda  bir  ceza verdiğinde anne  hemen  annelik  şefkati  ile çocuğunu kucaklayıp sevmemelidir.</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E360E32D-8D2A-4839-988F-DFDCD3869572}" type="slidenum">
              <a:rPr lang="tr-TR" smtClean="0"/>
              <a:pPr>
                <a:defRPr/>
              </a:pPr>
              <a:t>25</a:t>
            </a:fld>
            <a:endParaRPr lang="tr-T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6-Tutarsız Anne-Baba</a:t>
            </a:r>
          </a:p>
        </p:txBody>
      </p:sp>
      <p:sp>
        <p:nvSpPr>
          <p:cNvPr id="25603" name="2 Metin Yer Tutucusu"/>
          <p:cNvSpPr>
            <a:spLocks noGrp="1"/>
          </p:cNvSpPr>
          <p:nvPr>
            <p:ph type="body" sz="half" idx="1"/>
          </p:nvPr>
        </p:nvSpPr>
        <p:spPr>
          <a:xfrm>
            <a:off x="357158" y="1571625"/>
            <a:ext cx="4572030" cy="4740275"/>
          </a:xfrm>
        </p:spPr>
        <p:txBody>
          <a:bodyPr/>
          <a:lstStyle/>
          <a:p>
            <a:r>
              <a:rPr lang="tr-TR" b="1" dirty="0" smtClean="0"/>
              <a:t>Aşırı isyankar,</a:t>
            </a:r>
          </a:p>
          <a:p>
            <a:r>
              <a:rPr lang="tr-TR" b="1" dirty="0" smtClean="0"/>
              <a:t>Kaygılı, güvensiz bir kişilik sergiliyor,</a:t>
            </a:r>
          </a:p>
          <a:p>
            <a:r>
              <a:rPr lang="tr-TR" b="1" dirty="0" smtClean="0"/>
              <a:t>Tutarsız bir kişilik sergiliyor,</a:t>
            </a:r>
          </a:p>
          <a:p>
            <a:r>
              <a:rPr lang="tr-TR" b="1" dirty="0" smtClean="0"/>
              <a:t>Karar vermekte güçlük yaşıyor,</a:t>
            </a:r>
          </a:p>
        </p:txBody>
      </p:sp>
      <p:pic>
        <p:nvPicPr>
          <p:cNvPr id="5" name="Picture 3"/>
          <p:cNvPicPr>
            <a:picLocks noChangeAspect="1" noChangeArrowheads="1"/>
          </p:cNvPicPr>
          <p:nvPr/>
        </p:nvPicPr>
        <p:blipFill>
          <a:blip r:embed="rId2" cstate="print"/>
          <a:srcRect/>
          <a:stretch>
            <a:fillRect/>
          </a:stretch>
        </p:blipFill>
        <p:spPr>
          <a:xfrm>
            <a:off x="5150806" y="1834858"/>
            <a:ext cx="3421722" cy="33800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E360E32D-8D2A-4839-988F-DFDCD3869572}" type="slidenum">
              <a:rPr lang="tr-TR" smtClean="0"/>
              <a:pPr>
                <a:defRPr/>
              </a:pPr>
              <a:t>26</a:t>
            </a:fld>
            <a:endParaRPr lang="tr-T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7-Demokratik Anne-Baba</a:t>
            </a:r>
          </a:p>
        </p:txBody>
      </p:sp>
      <p:sp>
        <p:nvSpPr>
          <p:cNvPr id="29699" name="2 Metin Yer Tutucusu"/>
          <p:cNvSpPr>
            <a:spLocks noGrp="1"/>
          </p:cNvSpPr>
          <p:nvPr>
            <p:ph type="body" sz="half" idx="1"/>
          </p:nvPr>
        </p:nvSpPr>
        <p:spPr>
          <a:xfrm>
            <a:off x="142844" y="1428736"/>
            <a:ext cx="8501122" cy="4697427"/>
          </a:xfrm>
        </p:spPr>
        <p:txBody>
          <a:bodyPr/>
          <a:lstStyle/>
          <a:p>
            <a:pPr algn="just">
              <a:buFont typeface="Arial" charset="0"/>
              <a:buNone/>
            </a:pPr>
            <a:r>
              <a:rPr lang="tr-TR" b="1" dirty="0" smtClean="0"/>
              <a:t>	Anne baba  çocuğunu  olduğu  gibi  kabul  edip destekler.  Çocuklarına  karşı  sevgi  doludurlar. Çocuğun ilgilerini,  yeteneklerini  göz  önünde  tutarak, yeteneklerini  gerçekleştirebileceği ortamlar hazırlarlar. Anne baba birbirlerine ve çocuğa olan duygularında açık davranır. Aile  içinde güven ve  şeffaflık  vardır. Problemlerle  nasıl  baş  edebileceğini  birlikte  araştıran, huzurlu  bir  aile ortamı vardır.</a:t>
            </a:r>
          </a:p>
          <a:p>
            <a:pPr algn="just">
              <a:buFont typeface="Arial" charset="0"/>
              <a:buNone/>
            </a:pPr>
            <a:r>
              <a:rPr lang="tr-TR" b="1" dirty="0" smtClean="0"/>
              <a:t>    </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E360E32D-8D2A-4839-988F-DFDCD3869572}" type="slidenum">
              <a:rPr lang="tr-TR" smtClean="0"/>
              <a:pPr>
                <a:defRPr/>
              </a:pPr>
              <a:t>27</a:t>
            </a:fld>
            <a:endParaRPr lang="tr-T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500034" y="0"/>
            <a:ext cx="8229600" cy="1142978"/>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7-Demokratik Anne-Baba</a:t>
            </a:r>
          </a:p>
        </p:txBody>
      </p:sp>
      <p:sp>
        <p:nvSpPr>
          <p:cNvPr id="30723" name="2 Metin Yer Tutucusu"/>
          <p:cNvSpPr>
            <a:spLocks noGrp="1"/>
          </p:cNvSpPr>
          <p:nvPr>
            <p:ph type="body" sz="half" idx="1"/>
          </p:nvPr>
        </p:nvSpPr>
        <p:spPr>
          <a:xfrm>
            <a:off x="-142908" y="1214422"/>
            <a:ext cx="9143999" cy="4911741"/>
          </a:xfrm>
        </p:spPr>
        <p:txBody>
          <a:bodyPr/>
          <a:lstStyle/>
          <a:p>
            <a:pPr algn="just">
              <a:buFont typeface="Arial" charset="0"/>
              <a:buNone/>
            </a:pPr>
            <a:r>
              <a:rPr lang="tr-TR" b="1" dirty="0" smtClean="0"/>
              <a:t>	Anne  babalar  çocuklarına  karşı  hoşgörülüdürler,  onları desteklerler,  çocuklarıyla  ilgili kararlar alırken seçenekler sunarlar, çocuğun seçtiği davranıştan ders almasına izin verirler. Aile ortamı çocuğa  kendini anlatma özgürlüğü veriyorsa çocuk  sağlıklı biçimde gelişir aileyi ilgilendiren kararlar alınırken çocuğun fikri sorulur. Çocuğun fikirleri ne kadar mantıksız ve basit  olursa  olsun mutlaka  saygıyla dinlenir,  çocuk  susmaya  değil  konuşmaya  teşvik edilir.</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E360E32D-8D2A-4839-988F-DFDCD3869572}" type="slidenum">
              <a:rPr lang="tr-TR" smtClean="0"/>
              <a:pPr>
                <a:defRPr/>
              </a:pPr>
              <a:t>28</a:t>
            </a:fld>
            <a:endParaRPr lang="tr-T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7-Demokratik Anne-Baba</a:t>
            </a:r>
          </a:p>
        </p:txBody>
      </p:sp>
      <p:sp>
        <p:nvSpPr>
          <p:cNvPr id="31747" name="2 Metin Yer Tutucusu"/>
          <p:cNvSpPr>
            <a:spLocks noGrp="1"/>
          </p:cNvSpPr>
          <p:nvPr>
            <p:ph type="body" sz="half" idx="1"/>
          </p:nvPr>
        </p:nvSpPr>
        <p:spPr>
          <a:xfrm>
            <a:off x="142844" y="1571612"/>
            <a:ext cx="8429684" cy="4357688"/>
          </a:xfrm>
        </p:spPr>
        <p:txBody>
          <a:bodyPr/>
          <a:lstStyle/>
          <a:p>
            <a:pPr algn="just">
              <a:buFont typeface="Arial" charset="0"/>
              <a:buNone/>
            </a:pPr>
            <a:r>
              <a:rPr lang="tr-TR" b="1" dirty="0" smtClean="0"/>
              <a:t>	Böyle  bir  ailede  evde  ve  toplumdaki  kuralların sınırları  bellidir.  Çocuk  neyi  nerede yapacağını veya  yapmayacağını  bilir.  Evde  uygulanacak kuralları  çocuklarıyla  birlikte belirlerler  ve  bu kurallara  herkes  uyar.  Anne  ve  baba  çocuğa davranışlarıyla  iyi  bir modeldir. Çocuklarından görmek  istemedikleri davranışı  kendileri de yapmak  istemezler. </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E360E32D-8D2A-4839-988F-DFDCD3869572}" type="slidenum">
              <a:rPr lang="tr-TR" smtClean="0"/>
              <a:pPr>
                <a:defRPr/>
              </a:pPr>
              <a:t>29</a:t>
            </a:fld>
            <a:endParaRPr lang="tr-T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p:cNvSpPr>
          <p:nvPr>
            <p:ph type="body" sz="half" idx="1"/>
          </p:nvPr>
        </p:nvSpPr>
        <p:spPr>
          <a:xfrm>
            <a:off x="0" y="1285860"/>
            <a:ext cx="5786446" cy="4643470"/>
          </a:xfrm>
        </p:spPr>
        <p:txBody>
          <a:bodyPr/>
          <a:lstStyle/>
          <a:p>
            <a:pPr algn="just" eaLnBrk="1" hangingPunct="1">
              <a:buFont typeface="Arial" charset="0"/>
              <a:buNone/>
            </a:pPr>
            <a:r>
              <a:rPr lang="tr-TR" b="1" dirty="0" smtClean="0"/>
              <a:t>	Aynur öğretmen ilk gün heyecanını atlattıktan sonra hemen işe soyunur. Gayet mutlu bir şekilde öğrencilerinin yani yavrucaklarının hareketlerini, davranışlarını uzunca süreyle gözlemler ve bu gözlemler sonucunda resimlerden oluşan bir rapor hazırlar. </a:t>
            </a:r>
          </a:p>
          <a:p>
            <a:pPr eaLnBrk="1" hangingPunct="1"/>
            <a:endParaRPr lang="tr-TR" b="1" dirty="0" smtClean="0"/>
          </a:p>
        </p:txBody>
      </p:sp>
      <p:pic>
        <p:nvPicPr>
          <p:cNvPr id="4099" name="Picture 9" descr="MPj04089840000[1]"/>
          <p:cNvPicPr>
            <a:picLocks noGrp="1" noChangeAspect="1" noChangeArrowheads="1"/>
          </p:cNvPicPr>
          <p:nvPr>
            <p:ph sz="quarter" idx="3"/>
          </p:nvPr>
        </p:nvPicPr>
        <p:blipFill>
          <a:blip r:embed="rId2" cstate="print"/>
          <a:srcRect r="22410"/>
          <a:stretch>
            <a:fillRect/>
          </a:stretch>
        </p:blipFill>
        <p:spPr>
          <a:xfrm>
            <a:off x="6141379" y="1500174"/>
            <a:ext cx="2645463"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25E8DE3A-3EF3-4AAE-A7BF-887A9D66A497}" type="slidenum">
              <a:rPr lang="tr-TR" smtClean="0"/>
              <a:pPr>
                <a:defRPr/>
              </a:pPr>
              <a:t>3</a:t>
            </a:fld>
            <a:endParaRPr lang="tr-T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Metin Yer Tutucusu"/>
          <p:cNvSpPr>
            <a:spLocks noGrp="1"/>
          </p:cNvSpPr>
          <p:nvPr>
            <p:ph type="body" sz="half" idx="1"/>
          </p:nvPr>
        </p:nvSpPr>
        <p:spPr>
          <a:xfrm>
            <a:off x="457201" y="1760557"/>
            <a:ext cx="7901014" cy="4525963"/>
          </a:xfrm>
        </p:spPr>
        <p:txBody>
          <a:bodyPr/>
          <a:lstStyle/>
          <a:p>
            <a:pPr algn="just">
              <a:buFont typeface="Arial" charset="0"/>
              <a:buNone/>
            </a:pPr>
            <a:r>
              <a:rPr lang="tr-TR" b="1" dirty="0" smtClean="0"/>
              <a:t>	Çocuk  belirli  sınırlar  içinde  özgürdür.  Çocuğa şiddet  ve  duygusal  yaptırım  gücü  yerine, anlatarak ikna etmeye çalışırlar. Eğer  aile  ortamı çocuğa  kendi  benliğini,  kimliğini  duygu  ve düşüncelerini  anlatma özgürlüğü veriyorsa çocuk sağlıklı biçimde olgunlaşır.</a:t>
            </a:r>
          </a:p>
        </p:txBody>
      </p:sp>
      <p:sp>
        <p:nvSpPr>
          <p:cNvPr id="5" name="1 Başlık"/>
          <p:cNvSpPr txBox="1">
            <a:spLocks/>
          </p:cNvSpPr>
          <p:nvPr/>
        </p:nvSpPr>
        <p:spPr bwMode="auto">
          <a:xfrm>
            <a:off x="457200" y="0"/>
            <a:ext cx="8229600" cy="11429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400" b="1" i="0" u="none" strike="noStrike" kern="1200" cap="none" spc="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rPr>
              <a:t>7-Demokratik Anne-Baba</a:t>
            </a:r>
          </a:p>
        </p:txBody>
      </p:sp>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E360E32D-8D2A-4839-988F-DFDCD3869572}" type="slidenum">
              <a:rPr lang="tr-TR" smtClean="0"/>
              <a:pPr>
                <a:defRPr/>
              </a:pPr>
              <a:t>30</a:t>
            </a:fld>
            <a:endParaRPr lang="tr-T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7-Demokratik Anne-Baba</a:t>
            </a:r>
          </a:p>
        </p:txBody>
      </p:sp>
      <p:sp>
        <p:nvSpPr>
          <p:cNvPr id="28675" name="2 Metin Yer Tutucusu"/>
          <p:cNvSpPr>
            <a:spLocks noGrp="1"/>
          </p:cNvSpPr>
          <p:nvPr>
            <p:ph type="body" sz="half" idx="1"/>
          </p:nvPr>
        </p:nvSpPr>
        <p:spPr>
          <a:xfrm>
            <a:off x="214322" y="1285875"/>
            <a:ext cx="5786438" cy="5572125"/>
          </a:xfrm>
        </p:spPr>
        <p:txBody>
          <a:bodyPr/>
          <a:lstStyle/>
          <a:p>
            <a:r>
              <a:rPr lang="tr-TR" b="1" dirty="0" smtClean="0"/>
              <a:t>Sosyalleşmiş, işbirliğine açık,</a:t>
            </a:r>
          </a:p>
          <a:p>
            <a:r>
              <a:rPr lang="tr-TR" b="1" dirty="0" smtClean="0"/>
              <a:t>Arkadaş canlısı ve duygusal,</a:t>
            </a:r>
          </a:p>
          <a:p>
            <a:r>
              <a:rPr lang="tr-TR" b="1" dirty="0" smtClean="0"/>
              <a:t>Sosyal açıdan dengeli ve mutlu,</a:t>
            </a:r>
          </a:p>
          <a:p>
            <a:r>
              <a:rPr lang="tr-TR" b="1" dirty="0" smtClean="0"/>
              <a:t>Kendine ve arkadaşlarına güveniyor,</a:t>
            </a:r>
          </a:p>
          <a:p>
            <a:r>
              <a:rPr lang="tr-TR" b="1" dirty="0" smtClean="0"/>
              <a:t>Yaratıcı ve bağımsız,</a:t>
            </a:r>
          </a:p>
          <a:p>
            <a:r>
              <a:rPr lang="tr-TR" b="1" dirty="0" smtClean="0"/>
              <a:t>Kurallara ve otoriteye saygı duyuyor,</a:t>
            </a:r>
          </a:p>
        </p:txBody>
      </p:sp>
      <p:pic>
        <p:nvPicPr>
          <p:cNvPr id="28676" name="Picture 4" descr="AİLE KÖPEK"/>
          <p:cNvPicPr>
            <a:picLocks noGrp="1" noChangeAspect="1" noChangeArrowheads="1"/>
          </p:cNvPicPr>
          <p:nvPr>
            <p:ph sz="half" idx="2"/>
          </p:nvPr>
        </p:nvPicPr>
        <p:blipFill>
          <a:blip r:embed="rId2" cstate="print"/>
          <a:srcRect/>
          <a:stretch>
            <a:fillRect/>
          </a:stretch>
        </p:blipFill>
        <p:spPr>
          <a:xfrm>
            <a:off x="5863317" y="1500174"/>
            <a:ext cx="2852087"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E360E32D-8D2A-4839-988F-DFDCD3869572}" type="slidenum">
              <a:rPr lang="tr-TR" smtClean="0"/>
              <a:pPr>
                <a:defRPr/>
              </a:pPr>
              <a:t>31</a:t>
            </a:fld>
            <a:endParaRPr lang="tr-T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4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Sonuç olarak;</a:t>
            </a:r>
          </a:p>
        </p:txBody>
      </p:sp>
      <p:sp>
        <p:nvSpPr>
          <p:cNvPr id="33795" name="5 İçerik Yer Tutucusu"/>
          <p:cNvSpPr>
            <a:spLocks noGrp="1"/>
          </p:cNvSpPr>
          <p:nvPr>
            <p:ph idx="1"/>
          </p:nvPr>
        </p:nvSpPr>
        <p:spPr>
          <a:xfrm>
            <a:off x="457200" y="1928813"/>
            <a:ext cx="8229600" cy="285750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Genellikle Demokratik Anne-Baba Tutumunu sergileyiniz.</a:t>
            </a:r>
          </a:p>
          <a:p>
            <a:pPr algn="just">
              <a:buFont typeface="Arial" charset="0"/>
              <a:buNone/>
            </a:pPr>
            <a:endParaRPr lang="tr-TR"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Fakat ender durumlarda işe yaraması adına diğer Anne-Baba Tutumları da kullanılabilir.</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01CFF0E3-050B-4354-8169-41B9C16C9764}" type="slidenum">
              <a:rPr lang="tr-TR" smtClean="0"/>
              <a:pPr>
                <a:defRPr/>
              </a:pPr>
              <a:t>32</a:t>
            </a:fld>
            <a:endParaRPr lang="tr-T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AİLELERE ÖNERİLER</a:t>
            </a:r>
          </a:p>
        </p:txBody>
      </p:sp>
      <p:pic>
        <p:nvPicPr>
          <p:cNvPr id="4" name="Picture 8"/>
          <p:cNvPicPr>
            <a:picLocks noGrp="1" noChangeAspect="1" noChangeArrowheads="1"/>
          </p:cNvPicPr>
          <p:nvPr>
            <p:ph idx="1"/>
          </p:nvPr>
        </p:nvPicPr>
        <p:blipFill>
          <a:blip r:embed="rId2" cstate="print"/>
          <a:srcRect/>
          <a:stretch>
            <a:fillRect/>
          </a:stretch>
        </p:blipFill>
        <p:spPr>
          <a:xfrm>
            <a:off x="265009" y="1357298"/>
            <a:ext cx="8613977" cy="4643471"/>
          </a:xfrm>
          <a:prstGeom prst="rect">
            <a:avLst/>
          </a:prstGeom>
          <a:ln>
            <a:noFill/>
          </a:ln>
          <a:effectLst>
            <a:outerShdw blurRad="292100" dist="139700" dir="2700000" algn="tl" rotWithShape="0">
              <a:srgbClr val="333333">
                <a:alpha val="65000"/>
              </a:srgbClr>
            </a:outerShdw>
          </a:effectLst>
        </p:spPr>
      </p:pic>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01CFF0E3-050B-4354-8169-41B9C16C9764}" type="slidenum">
              <a:rPr lang="tr-TR" smtClean="0"/>
              <a:pPr>
                <a:defRPr/>
              </a:pPr>
              <a:t>33</a:t>
            </a:fld>
            <a:endParaRPr lang="tr-T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nodeType="clickEffect">
                                  <p:stCondLst>
                                    <p:cond delay="0"/>
                                  </p:stCondLst>
                                  <p:childTnLst>
                                    <p:anim calcmode="lin" valueType="num">
                                      <p:cBhvr>
                                        <p:cTn id="11" dur="3000"/>
                                        <p:tgtEl>
                                          <p:spTgt spid="4"/>
                                        </p:tgtEl>
                                        <p:attrNameLst>
                                          <p:attrName>ppt_w</p:attrName>
                                        </p:attrNameLst>
                                      </p:cBhvr>
                                      <p:tavLst>
                                        <p:tav tm="0">
                                          <p:val>
                                            <p:strVal val="ppt_w"/>
                                          </p:val>
                                        </p:tav>
                                        <p:tav tm="100000">
                                          <p:val>
                                            <p:strVal val="ppt_w*0.70"/>
                                          </p:val>
                                        </p:tav>
                                      </p:tavLst>
                                    </p:anim>
                                    <p:anim calcmode="lin" valueType="num">
                                      <p:cBhvr>
                                        <p:cTn id="12" dur="3000"/>
                                        <p:tgtEl>
                                          <p:spTgt spid="4"/>
                                        </p:tgtEl>
                                        <p:attrNameLst>
                                          <p:attrName>ppt_h</p:attrName>
                                        </p:attrNameLst>
                                      </p:cBhvr>
                                      <p:tavLst>
                                        <p:tav tm="0">
                                          <p:val>
                                            <p:strVal val="ppt_h"/>
                                          </p:val>
                                        </p:tav>
                                        <p:tav tm="100000">
                                          <p:val>
                                            <p:strVal val="ppt_h"/>
                                          </p:val>
                                        </p:tav>
                                      </p:tavLst>
                                    </p:anim>
                                    <p:animEffect transition="out" filter="fade">
                                      <p:cBhvr>
                                        <p:cTn id="13" dur="3000"/>
                                        <p:tgtEl>
                                          <p:spTgt spid="4"/>
                                        </p:tgtEl>
                                      </p:cBhvr>
                                    </p:animEffect>
                                    <p:set>
                                      <p:cBhvr>
                                        <p:cTn id="14"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2 İçerik Yer Tutucusu"/>
          <p:cNvSpPr>
            <a:spLocks noGrp="1"/>
          </p:cNvSpPr>
          <p:nvPr>
            <p:ph idx="1"/>
          </p:nvPr>
        </p:nvSpPr>
        <p:spPr>
          <a:xfrm>
            <a:off x="214282" y="1189053"/>
            <a:ext cx="8572531" cy="4525963"/>
          </a:xfrm>
        </p:spPr>
        <p:txBody>
          <a:bodyPr/>
          <a:lstStyle/>
          <a:p>
            <a:pPr algn="just">
              <a:buFont typeface="Arial" charset="0"/>
              <a:buNone/>
            </a:pPr>
            <a:r>
              <a:rPr lang="tr-TR" b="1" dirty="0" smtClean="0"/>
              <a:t> *</a:t>
            </a:r>
            <a:r>
              <a:rPr lang="tr-TR" sz="3600" b="1" dirty="0" smtClean="0"/>
              <a:t>Çocuğunuzun yanında eşinizi asla kötülemeyin ve eleştirmeyin; anne baba eşlerine olan  kızgınlık, kırgınlık eleştiri  içeren  davranış  ve  sözlerini çocukların  yanında yapmayalım. Kendi kırgınlığınıza çocuklarımızı ortak etmeyin. Çocuk anne babanın birbirlerini kötülemesini, eleştirmesini istemez, birbirlerini sevip beğenmesini ister.</a:t>
            </a:r>
          </a:p>
        </p:txBody>
      </p:sp>
      <p:sp>
        <p:nvSpPr>
          <p:cNvPr id="6"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AİLELERE ÖNERİLER</a:t>
            </a:r>
          </a:p>
        </p:txBody>
      </p:sp>
      <p:sp>
        <p:nvSpPr>
          <p:cNvPr id="7" name="6 Veri Yer Tutucusu"/>
          <p:cNvSpPr>
            <a:spLocks noGrp="1"/>
          </p:cNvSpPr>
          <p:nvPr>
            <p:ph type="dt" sz="half" idx="10"/>
          </p:nvPr>
        </p:nvSpPr>
        <p:spPr/>
        <p:txBody>
          <a:bodyPr/>
          <a:lstStyle/>
          <a:p>
            <a:pPr>
              <a:defRPr/>
            </a:pPr>
            <a:r>
              <a:rPr lang="tr-TR" dirty="0" smtClean="0"/>
              <a:t>.</a:t>
            </a:r>
            <a:endParaRPr lang="tr-TR" dirty="0"/>
          </a:p>
        </p:txBody>
      </p:sp>
      <p:sp>
        <p:nvSpPr>
          <p:cNvPr id="8" name="7 Slayt Numarası Yer Tutucusu"/>
          <p:cNvSpPr>
            <a:spLocks noGrp="1"/>
          </p:cNvSpPr>
          <p:nvPr>
            <p:ph type="sldNum" sz="quarter" idx="12"/>
          </p:nvPr>
        </p:nvSpPr>
        <p:spPr/>
        <p:txBody>
          <a:bodyPr/>
          <a:lstStyle/>
          <a:p>
            <a:pPr>
              <a:defRPr/>
            </a:pPr>
            <a:fld id="{01CFF0E3-050B-4354-8169-41B9C16C9764}" type="slidenum">
              <a:rPr lang="tr-TR" smtClean="0"/>
              <a:pPr>
                <a:defRPr/>
              </a:pPr>
              <a:t>34</a:t>
            </a:fld>
            <a:endParaRPr lang="tr-T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İçerik Yer Tutucusu"/>
          <p:cNvSpPr>
            <a:spLocks noGrp="1"/>
          </p:cNvSpPr>
          <p:nvPr>
            <p:ph idx="1"/>
          </p:nvPr>
        </p:nvSpPr>
        <p:spPr>
          <a:xfrm>
            <a:off x="285750" y="1428750"/>
            <a:ext cx="5643572" cy="4697413"/>
          </a:xfrm>
        </p:spPr>
        <p:txBody>
          <a:bodyPr/>
          <a:lstStyle/>
          <a:p>
            <a:pPr algn="just">
              <a:buFont typeface="Arial" charset="0"/>
              <a:buNone/>
            </a:pPr>
            <a:r>
              <a:rPr lang="tr-TR" b="1" dirty="0" smtClean="0"/>
              <a:t>* Çocuğunuza  eşinizle  mutlu  olduğunuzu söyleyin ve  davranışlarınızla  da  bunu gösterin;  Kızgınlık anında  annen-baban  beni  üzmek  için  yapmadı, kötü  bir  niyeti yoktu diyebiliriz.</a:t>
            </a:r>
          </a:p>
          <a:p>
            <a:pPr algn="just">
              <a:buFont typeface="Arial" charset="0"/>
              <a:buNone/>
            </a:pPr>
            <a:endParaRPr lang="tr-TR" b="1" dirty="0" smtClean="0"/>
          </a:p>
        </p:txBody>
      </p:sp>
      <p:pic>
        <p:nvPicPr>
          <p:cNvPr id="36868" name="Picture 7" descr="anne baba teselli"/>
          <p:cNvPicPr>
            <a:picLocks noChangeAspect="1" noChangeArrowheads="1"/>
          </p:cNvPicPr>
          <p:nvPr/>
        </p:nvPicPr>
        <p:blipFill>
          <a:blip r:embed="rId2" cstate="print"/>
          <a:srcRect/>
          <a:stretch>
            <a:fillRect/>
          </a:stretch>
        </p:blipFill>
        <p:spPr bwMode="auto">
          <a:xfrm>
            <a:off x="6143636" y="1643050"/>
            <a:ext cx="2640012" cy="3241675"/>
          </a:xfrm>
          <a:prstGeom prst="rect">
            <a:avLst/>
          </a:prstGeom>
          <a:noFill/>
          <a:ln w="9525">
            <a:noFill/>
            <a:miter lim="800000"/>
            <a:headEnd/>
            <a:tailEnd/>
          </a:ln>
        </p:spPr>
      </p:pic>
      <p:sp>
        <p:nvSpPr>
          <p:cNvPr id="6" name="1 Başlık"/>
          <p:cNvSpPr txBox="1">
            <a:spLocks/>
          </p:cNvSpPr>
          <p:nvPr/>
        </p:nvSpPr>
        <p:spPr bwMode="auto">
          <a:xfrm>
            <a:off x="457200" y="0"/>
            <a:ext cx="8229600" cy="11429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400" b="1" i="0" u="none" strike="noStrike" kern="1200" cap="none" spc="0" normalizeH="0" baseline="0" noProof="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rPr>
              <a:t>AİLELERE ÖNERİLER</a:t>
            </a:r>
            <a:endParaRPr kumimoji="0" lang="tr-TR" sz="4400" b="1" i="0" u="none" strike="noStrike" kern="1200" cap="none" spc="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endParaRPr>
          </a:p>
        </p:txBody>
      </p:sp>
      <p:sp>
        <p:nvSpPr>
          <p:cNvPr id="7" name="6 Veri Yer Tutucusu"/>
          <p:cNvSpPr>
            <a:spLocks noGrp="1"/>
          </p:cNvSpPr>
          <p:nvPr>
            <p:ph type="dt" sz="half" idx="10"/>
          </p:nvPr>
        </p:nvSpPr>
        <p:spPr/>
        <p:txBody>
          <a:bodyPr/>
          <a:lstStyle/>
          <a:p>
            <a:pPr>
              <a:defRPr/>
            </a:pPr>
            <a:r>
              <a:rPr lang="tr-TR" dirty="0" smtClean="0"/>
              <a:t>.</a:t>
            </a:r>
            <a:endParaRPr lang="tr-TR" dirty="0"/>
          </a:p>
        </p:txBody>
      </p:sp>
      <p:sp>
        <p:nvSpPr>
          <p:cNvPr id="8" name="7 Slayt Numarası Yer Tutucusu"/>
          <p:cNvSpPr>
            <a:spLocks noGrp="1"/>
          </p:cNvSpPr>
          <p:nvPr>
            <p:ph type="sldNum" sz="quarter" idx="12"/>
          </p:nvPr>
        </p:nvSpPr>
        <p:spPr/>
        <p:txBody>
          <a:bodyPr/>
          <a:lstStyle/>
          <a:p>
            <a:pPr>
              <a:defRPr/>
            </a:pPr>
            <a:fld id="{01CFF0E3-050B-4354-8169-41B9C16C9764}" type="slidenum">
              <a:rPr lang="tr-TR" smtClean="0"/>
              <a:pPr>
                <a:defRPr/>
              </a:pPr>
              <a:t>35</a:t>
            </a:fld>
            <a:endParaRPr lang="tr-T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2 İçerik Yer Tutucusu"/>
          <p:cNvSpPr>
            <a:spLocks noGrp="1"/>
          </p:cNvSpPr>
          <p:nvPr>
            <p:ph idx="1"/>
          </p:nvPr>
        </p:nvSpPr>
        <p:spPr>
          <a:xfrm>
            <a:off x="357158" y="1500174"/>
            <a:ext cx="8286808" cy="4768850"/>
          </a:xfrm>
        </p:spPr>
        <p:txBody>
          <a:bodyPr/>
          <a:lstStyle/>
          <a:p>
            <a:pPr algn="just">
              <a:buFont typeface="Arial" charset="0"/>
              <a:buNone/>
            </a:pPr>
            <a:r>
              <a:rPr lang="tr-TR" b="1" dirty="0" smtClean="0"/>
              <a:t> *Sizinde çocuğunuzun da istediğinin olacağı çözümler üretmeye çalışın; çocukların her  zaman sorunlara  sizin  getireceğiniz  çözümlerden  başka çözümleri  vardır. Çocuğunuza  beklediğinizin  ne olduğunu  söyledikten  sonra;  onunda beklentisinin başka  olduğunu  bildiğinizi  ve  bu yüzdende oturup her  iki  tarafında  istediğinin olabileceği ortak bir çözüm bulmaya çalışın.</a:t>
            </a:r>
          </a:p>
        </p:txBody>
      </p:sp>
      <p:sp>
        <p:nvSpPr>
          <p:cNvPr id="5"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AİLELERE ÖNERİLER</a:t>
            </a:r>
          </a:p>
        </p:txBody>
      </p:sp>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01CFF0E3-050B-4354-8169-41B9C16C9764}" type="slidenum">
              <a:rPr lang="tr-TR" smtClean="0"/>
              <a:pPr>
                <a:defRPr/>
              </a:pPr>
              <a:t>36</a:t>
            </a:fld>
            <a:endParaRPr lang="tr-T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descr="http://samsunistiklal.k12.tr/wp-content/uploads/2009/06/cocuk20baski.jpg"/>
          <p:cNvPicPr>
            <a:picLocks noChangeAspect="1" noChangeArrowheads="1"/>
          </p:cNvPicPr>
          <p:nvPr/>
        </p:nvPicPr>
        <p:blipFill>
          <a:blip r:embed="rId2" cstate="print"/>
          <a:srcRect/>
          <a:stretch>
            <a:fillRect/>
          </a:stretch>
        </p:blipFill>
        <p:spPr bwMode="auto">
          <a:xfrm>
            <a:off x="2300897" y="1285860"/>
            <a:ext cx="4485681"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39" name="2 İçerik Yer Tutucusu"/>
          <p:cNvSpPr>
            <a:spLocks noGrp="1"/>
          </p:cNvSpPr>
          <p:nvPr>
            <p:ph idx="1"/>
          </p:nvPr>
        </p:nvSpPr>
        <p:spPr>
          <a:xfrm>
            <a:off x="-32" y="2857496"/>
            <a:ext cx="8929750" cy="3500462"/>
          </a:xfrm>
        </p:spPr>
        <p:txBody>
          <a:bodyPr/>
          <a:lstStyle/>
          <a:p>
            <a:pPr algn="just">
              <a:buFont typeface="Arial" charset="0"/>
              <a:buNone/>
            </a:pPr>
            <a:r>
              <a:rPr lang="tr-TR" b="1" dirty="0" smtClean="0"/>
              <a:t>* Çocuklarınıza sözlerinizle değil  davranışlarınızla örnek  olun;  çoğu  zaman  anne babalar çocuklarına öğüt  verirler:  şöyle  yapmalısın, bu işin doğrusu bu, böyle davranmanı istemiyorum. Çocuk sözlerle anlatılanlardan çok davranışlarınızla vereceğiniz mesajları almaya açıktır.</a:t>
            </a:r>
          </a:p>
        </p:txBody>
      </p:sp>
      <p:sp>
        <p:nvSpPr>
          <p:cNvPr id="6"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AİLELERE ÖNERİLER</a:t>
            </a:r>
          </a:p>
        </p:txBody>
      </p:sp>
      <p:sp>
        <p:nvSpPr>
          <p:cNvPr id="7" name="6 Veri Yer Tutucusu"/>
          <p:cNvSpPr>
            <a:spLocks noGrp="1"/>
          </p:cNvSpPr>
          <p:nvPr>
            <p:ph type="dt" sz="half" idx="10"/>
          </p:nvPr>
        </p:nvSpPr>
        <p:spPr/>
        <p:txBody>
          <a:bodyPr/>
          <a:lstStyle/>
          <a:p>
            <a:pPr>
              <a:defRPr/>
            </a:pPr>
            <a:r>
              <a:rPr lang="tr-TR" dirty="0" smtClean="0"/>
              <a:t>.</a:t>
            </a:r>
            <a:endParaRPr lang="tr-TR" dirty="0"/>
          </a:p>
        </p:txBody>
      </p:sp>
      <p:sp>
        <p:nvSpPr>
          <p:cNvPr id="8" name="7 Slayt Numarası Yer Tutucusu"/>
          <p:cNvSpPr>
            <a:spLocks noGrp="1"/>
          </p:cNvSpPr>
          <p:nvPr>
            <p:ph type="sldNum" sz="quarter" idx="12"/>
          </p:nvPr>
        </p:nvSpPr>
        <p:spPr/>
        <p:txBody>
          <a:bodyPr/>
          <a:lstStyle/>
          <a:p>
            <a:pPr>
              <a:defRPr/>
            </a:pPr>
            <a:fld id="{01CFF0E3-050B-4354-8169-41B9C16C9764}" type="slidenum">
              <a:rPr lang="tr-TR" smtClean="0"/>
              <a:pPr>
                <a:defRPr/>
              </a:pPr>
              <a:t>37</a:t>
            </a:fld>
            <a:endParaRPr lang="tr-T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2 İçerik Yer Tutucusu"/>
          <p:cNvSpPr>
            <a:spLocks noGrp="1"/>
          </p:cNvSpPr>
          <p:nvPr>
            <p:ph idx="1"/>
          </p:nvPr>
        </p:nvSpPr>
        <p:spPr>
          <a:xfrm>
            <a:off x="214313" y="1160480"/>
            <a:ext cx="8643937" cy="5054602"/>
          </a:xfrm>
        </p:spPr>
        <p:txBody>
          <a:bodyPr/>
          <a:lstStyle/>
          <a:p>
            <a:pPr algn="just">
              <a:buFont typeface="Arial" charset="0"/>
              <a:buNone/>
            </a:pPr>
            <a:r>
              <a:rPr lang="tr-TR" b="1" dirty="0" smtClean="0"/>
              <a:t>*Çocuğunuzun olumlu yönlerini ve başarılarını ön plana çıkarın</a:t>
            </a:r>
          </a:p>
          <a:p>
            <a:pPr algn="just">
              <a:buFont typeface="Arial" charset="0"/>
              <a:buNone/>
            </a:pPr>
            <a:r>
              <a:rPr lang="tr-TR" b="1" dirty="0" smtClean="0"/>
              <a:t>*Çocuklarınızı kardeşleriyle ve arkadaşlarıyla kıyaslamayın. Kıyaslamak reddetmektir.</a:t>
            </a:r>
          </a:p>
          <a:p>
            <a:pPr algn="just">
              <a:buFont typeface="Arial" charset="0"/>
              <a:buNone/>
            </a:pPr>
            <a:r>
              <a:rPr lang="tr-TR" b="1" dirty="0" smtClean="0"/>
              <a:t>*Başkalarının  yanında  çocuğunuzun  daima olumlu özelliklerini  anlatın. Bizimki  çok tembel, oğlum-kızım çok yaramaz, bizi hiç dinlemiyor teyzesi vb ifadelerle çocuğun olumsuz özelliğini yoğunlaştırmış ve kendimizi de kötü hissetmiş oluyoruz.</a:t>
            </a:r>
          </a:p>
        </p:txBody>
      </p:sp>
      <p:sp>
        <p:nvSpPr>
          <p:cNvPr id="5"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AİLELERE ÖNERİLER</a:t>
            </a:r>
          </a:p>
        </p:txBody>
      </p:sp>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01CFF0E3-050B-4354-8169-41B9C16C9764}" type="slidenum">
              <a:rPr lang="tr-TR" smtClean="0"/>
              <a:pPr>
                <a:defRPr/>
              </a:pPr>
              <a:t>38</a:t>
            </a:fld>
            <a:endParaRPr lang="tr-T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2 İçerik Yer Tutucusu"/>
          <p:cNvSpPr>
            <a:spLocks noGrp="1"/>
          </p:cNvSpPr>
          <p:nvPr>
            <p:ph idx="1"/>
          </p:nvPr>
        </p:nvSpPr>
        <p:spPr>
          <a:xfrm>
            <a:off x="142845" y="1600200"/>
            <a:ext cx="8643998" cy="4525963"/>
          </a:xfrm>
        </p:spPr>
        <p:txBody>
          <a:bodyPr/>
          <a:lstStyle/>
          <a:p>
            <a:pPr algn="just">
              <a:buFont typeface="Arial" charset="0"/>
              <a:buNone/>
            </a:pPr>
            <a:r>
              <a:rPr lang="tr-TR" b="1" dirty="0" smtClean="0"/>
              <a:t>* Çocuğunuzun  babasını-annesini  kötülemesine, eleştirmesine  ya  da  onların hakkında olumsuz konuşmasına izin vermeyin ve asla sana katılıyorum, çok haklısın, baban hep böyledir vb. demeyin onun yerine babanın yorgun olabileceği, başka şeye canının sıkıldığını aslında onun böyle bir kişi olmadığını vurgulayın.</a:t>
            </a:r>
          </a:p>
        </p:txBody>
      </p:sp>
      <p:sp>
        <p:nvSpPr>
          <p:cNvPr id="5"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AİLELERE ÖNERİLER</a:t>
            </a:r>
          </a:p>
        </p:txBody>
      </p:sp>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01CFF0E3-050B-4354-8169-41B9C16C9764}" type="slidenum">
              <a:rPr lang="tr-TR" smtClean="0"/>
              <a:pPr>
                <a:defRPr/>
              </a:pPr>
              <a:t>39</a:t>
            </a:fld>
            <a:endParaRPr lang="tr-T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body" idx="1"/>
          </p:nvPr>
        </p:nvSpPr>
        <p:spPr>
          <a:xfrm>
            <a:off x="428596" y="2000240"/>
            <a:ext cx="8229600" cy="1471609"/>
          </a:xfrm>
        </p:spPr>
        <p:txBody>
          <a:bodyPr/>
          <a:lstStyle/>
          <a:p>
            <a:pPr algn="ctr" eaLnBrk="1" hangingPunct="1">
              <a:buFont typeface="Arial" charset="0"/>
              <a:buNone/>
            </a:pPr>
            <a:r>
              <a:rPr lang="tr-TR" sz="4800" b="1" dirty="0" smtClean="0"/>
              <a:t>AYNUR ÖĞRETMEN’İN RAPORU (Sınıf mevcudu 37 öğrenci)</a:t>
            </a:r>
          </a:p>
          <a:p>
            <a:pPr algn="ctr" eaLnBrk="1" hangingPunct="1">
              <a:buFont typeface="Arial" charset="0"/>
              <a:buNone/>
            </a:pPr>
            <a:endParaRPr lang="tr-TR" sz="4800" b="1" dirty="0" smtClean="0"/>
          </a:p>
          <a:p>
            <a:pPr algn="ctr" eaLnBrk="1" hangingPunct="1">
              <a:buFont typeface="Arial" charset="0"/>
              <a:buNone/>
            </a:pPr>
            <a:endParaRPr lang="tr-TR" sz="4800" b="1" dirty="0" smtClean="0"/>
          </a:p>
        </p:txBody>
      </p:sp>
      <p:pic>
        <p:nvPicPr>
          <p:cNvPr id="5123" name="Picture 5" descr="http://www.develi.pol.tr/menu.htm">
            <a:hlinkClick r:id="rId2"/>
          </p:cNvPr>
          <p:cNvPicPr>
            <a:picLocks noChangeAspect="1" noChangeArrowheads="1"/>
          </p:cNvPicPr>
          <p:nvPr/>
        </p:nvPicPr>
        <p:blipFill>
          <a:blip r:embed="rId3" cstate="print"/>
          <a:srcRect/>
          <a:stretch>
            <a:fillRect/>
          </a:stretch>
        </p:blipFill>
        <p:spPr bwMode="auto">
          <a:xfrm>
            <a:off x="2857488" y="3857628"/>
            <a:ext cx="2881312" cy="1800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01CFF0E3-050B-4354-8169-41B9C16C9764}" type="slidenum">
              <a:rPr lang="tr-TR" smtClean="0"/>
              <a:pPr>
                <a:defRPr/>
              </a:pPr>
              <a:t>4</a:t>
            </a:fld>
            <a:endParaRPr lang="tr-T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2 İçerik Yer Tutucusu"/>
          <p:cNvSpPr>
            <a:spLocks noGrp="1"/>
          </p:cNvSpPr>
          <p:nvPr>
            <p:ph idx="1"/>
          </p:nvPr>
        </p:nvSpPr>
        <p:spPr>
          <a:xfrm>
            <a:off x="1071538" y="1474806"/>
            <a:ext cx="6429420" cy="4597400"/>
          </a:xfrm>
        </p:spPr>
        <p:txBody>
          <a:bodyPr/>
          <a:lstStyle/>
          <a:p>
            <a:pPr algn="just">
              <a:buFont typeface="Arial" charset="0"/>
              <a:buNone/>
            </a:pPr>
            <a:r>
              <a:rPr lang="tr-TR" b="1" dirty="0" smtClean="0"/>
              <a:t>* Çocuğunuzun aldığı sonuçları değil çalışmasını ve gayretini ödüllendirin; biz onları iyi sonuçlar alırlarsa ödüllendiririz, gayretleri, çalışkanlıkları sonuca yansımıyorsa göz ardı  ederiz  hatta  ödül şöyle dursun  kızarız  bile.  Unutmayın  çocuğunuz her  şeyi başarmak zorunda değil.</a:t>
            </a:r>
          </a:p>
        </p:txBody>
      </p:sp>
      <p:sp>
        <p:nvSpPr>
          <p:cNvPr id="6"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AİLELERE ÖNERİLER</a:t>
            </a:r>
          </a:p>
        </p:txBody>
      </p:sp>
      <p:sp>
        <p:nvSpPr>
          <p:cNvPr id="7" name="6 Veri Yer Tutucusu"/>
          <p:cNvSpPr>
            <a:spLocks noGrp="1"/>
          </p:cNvSpPr>
          <p:nvPr>
            <p:ph type="dt" sz="half" idx="10"/>
          </p:nvPr>
        </p:nvSpPr>
        <p:spPr/>
        <p:txBody>
          <a:bodyPr/>
          <a:lstStyle/>
          <a:p>
            <a:pPr>
              <a:defRPr/>
            </a:pPr>
            <a:r>
              <a:rPr lang="tr-TR" dirty="0" smtClean="0"/>
              <a:t>.</a:t>
            </a:r>
            <a:endParaRPr lang="tr-TR" dirty="0"/>
          </a:p>
        </p:txBody>
      </p:sp>
      <p:sp>
        <p:nvSpPr>
          <p:cNvPr id="8" name="7 Slayt Numarası Yer Tutucusu"/>
          <p:cNvSpPr>
            <a:spLocks noGrp="1"/>
          </p:cNvSpPr>
          <p:nvPr>
            <p:ph type="sldNum" sz="quarter" idx="12"/>
          </p:nvPr>
        </p:nvSpPr>
        <p:spPr/>
        <p:txBody>
          <a:bodyPr/>
          <a:lstStyle/>
          <a:p>
            <a:pPr>
              <a:defRPr/>
            </a:pPr>
            <a:fld id="{01CFF0E3-050B-4354-8169-41B9C16C9764}" type="slidenum">
              <a:rPr lang="tr-TR" smtClean="0"/>
              <a:pPr>
                <a:defRPr/>
              </a:pPr>
              <a:t>40</a:t>
            </a:fld>
            <a:endParaRPr lang="tr-T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2 İçerik Yer Tutucusu"/>
          <p:cNvSpPr>
            <a:spLocks noGrp="1"/>
          </p:cNvSpPr>
          <p:nvPr>
            <p:ph idx="1"/>
          </p:nvPr>
        </p:nvSpPr>
        <p:spPr>
          <a:xfrm>
            <a:off x="285720" y="1600200"/>
            <a:ext cx="8358246" cy="4525963"/>
          </a:xfrm>
        </p:spPr>
        <p:txBody>
          <a:bodyPr/>
          <a:lstStyle/>
          <a:p>
            <a:pPr algn="just">
              <a:buNone/>
            </a:pPr>
            <a:r>
              <a:rPr lang="tr-TR" b="1" dirty="0" smtClean="0"/>
              <a:t>* Çocuğunuzun akıllı, iyi niyetli, güzel olduğunu dile getirin.</a:t>
            </a:r>
          </a:p>
          <a:p>
            <a:pPr algn="just">
              <a:buNone/>
            </a:pPr>
            <a:endParaRPr lang="tr-TR" sz="1100" b="1" dirty="0" smtClean="0"/>
          </a:p>
          <a:p>
            <a:pPr algn="just">
              <a:buFont typeface="Arial" charset="0"/>
              <a:buNone/>
            </a:pPr>
            <a:r>
              <a:rPr lang="tr-TR" b="1" dirty="0" smtClean="0"/>
              <a:t>* Çocuğunuzu koşulsuz sevin ; başarılı olursan seni severim, istediğim gibi olursan seni severim vb ifadelerden  kaçının. Çocuklarınızı  koşulsuz severseniz,  onlara  da  hem kendilerini hem de insanları koşulsuz sevmeyi öğretirsiniz.</a:t>
            </a:r>
          </a:p>
        </p:txBody>
      </p:sp>
      <p:sp>
        <p:nvSpPr>
          <p:cNvPr id="4" name="1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AİLELERE ÖNERİLER</a:t>
            </a:r>
          </a:p>
        </p:txBody>
      </p:sp>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01CFF0E3-050B-4354-8169-41B9C16C9764}" type="slidenum">
              <a:rPr lang="tr-TR" smtClean="0"/>
              <a:pPr>
                <a:defRPr/>
              </a:pPr>
              <a:t>41</a:t>
            </a:fld>
            <a:endParaRPr lang="tr-T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descr="SECENEK"/>
          <p:cNvPicPr>
            <a:picLocks noGrp="1" noChangeAspect="1" noChangeArrowheads="1"/>
          </p:cNvPicPr>
          <p:nvPr>
            <p:ph sz="half" idx="2"/>
          </p:nvPr>
        </p:nvPicPr>
        <p:blipFill>
          <a:blip r:embed="rId2" cstate="print"/>
          <a:srcRect/>
          <a:stretch>
            <a:fillRect/>
          </a:stretch>
        </p:blipFill>
        <p:spPr>
          <a:xfrm>
            <a:off x="2643174" y="2928934"/>
            <a:ext cx="4202828" cy="28416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6083" name="Rectangle 2"/>
          <p:cNvSpPr>
            <a:spLocks noGrp="1" noChangeArrowheads="1"/>
          </p:cNvSpPr>
          <p:nvPr>
            <p:ph sz="quarter" idx="4"/>
          </p:nvPr>
        </p:nvSpPr>
        <p:spPr>
          <a:xfrm>
            <a:off x="0" y="1142984"/>
            <a:ext cx="9144000" cy="1785937"/>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buFont typeface="Arial" charset="0"/>
              <a:buNone/>
            </a:pP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 Çocuğunuzun nasıl bir yetişkin olmasını istersiniz?</a:t>
            </a:r>
          </a:p>
        </p:txBody>
      </p:sp>
      <p:sp>
        <p:nvSpPr>
          <p:cNvPr id="4" name="3 Veri Yer Tutucusu"/>
          <p:cNvSpPr>
            <a:spLocks noGrp="1"/>
          </p:cNvSpPr>
          <p:nvPr>
            <p:ph type="dt" sz="half" idx="10"/>
          </p:nvPr>
        </p:nvSpPr>
        <p:spPr/>
        <p:txBody>
          <a:bodyPr/>
          <a:lstStyle/>
          <a:p>
            <a:pPr>
              <a:defRPr/>
            </a:pPr>
            <a:r>
              <a:rPr lang="tr-TR" dirty="0" smtClean="0"/>
              <a:t>.</a:t>
            </a:r>
            <a:endParaRPr lang="tr-TR" dirty="0"/>
          </a:p>
        </p:txBody>
      </p:sp>
      <p:sp>
        <p:nvSpPr>
          <p:cNvPr id="5" name="4 Slayt Numarası Yer Tutucusu"/>
          <p:cNvSpPr>
            <a:spLocks noGrp="1"/>
          </p:cNvSpPr>
          <p:nvPr>
            <p:ph type="sldNum" sz="quarter" idx="12"/>
          </p:nvPr>
        </p:nvSpPr>
        <p:spPr/>
        <p:txBody>
          <a:bodyPr/>
          <a:lstStyle/>
          <a:p>
            <a:pPr>
              <a:defRPr/>
            </a:pPr>
            <a:fld id="{A21D6BCD-8446-4FB3-AB3A-A809C3137F9F}" type="slidenum">
              <a:rPr lang="tr-TR" smtClean="0"/>
              <a:pPr>
                <a:defRPr/>
              </a:pPr>
              <a:t>42</a:t>
            </a:fld>
            <a:endParaRPr lang="tr-T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type="body" sz="half" idx="1"/>
          </p:nvPr>
        </p:nvSpPr>
        <p:spPr>
          <a:xfrm>
            <a:off x="457200" y="1643050"/>
            <a:ext cx="7972452" cy="4483113"/>
          </a:xfrm>
        </p:spPr>
        <p:txBody>
          <a:bodyPr/>
          <a:lstStyle/>
          <a:p>
            <a:pPr algn="ctr" eaLnBrk="1" hangingPunct="1">
              <a:buFont typeface="Arial" charset="0"/>
              <a:buNone/>
            </a:pPr>
            <a:r>
              <a:rPr lang="tr-TR" sz="4000" b="1" dirty="0" smtClean="0">
                <a:solidFill>
                  <a:srgbClr val="FF0000"/>
                </a:solidFill>
              </a:rPr>
              <a:t>   </a:t>
            </a:r>
            <a:r>
              <a:rPr lang="tr-TR" sz="4000" b="1" dirty="0" smtClean="0"/>
              <a:t>  Aşırı Koruyucu/Kollayıcı </a:t>
            </a:r>
          </a:p>
          <a:p>
            <a:pPr algn="ctr" eaLnBrk="1" hangingPunct="1">
              <a:buFont typeface="Arial" charset="0"/>
              <a:buNone/>
            </a:pPr>
            <a:r>
              <a:rPr lang="tr-TR" sz="4000" b="1" dirty="0" smtClean="0"/>
              <a:t>  Anne-Babaya Sahip </a:t>
            </a:r>
          </a:p>
        </p:txBody>
      </p:sp>
      <p:pic>
        <p:nvPicPr>
          <p:cNvPr id="6148" name="Picture 6" descr="image002"/>
          <p:cNvPicPr>
            <a:picLocks noGrp="1" noChangeAspect="1" noChangeArrowheads="1"/>
          </p:cNvPicPr>
          <p:nvPr>
            <p:ph sz="half" idx="2"/>
          </p:nvPr>
        </p:nvPicPr>
        <p:blipFill>
          <a:blip r:embed="rId2" cstate="print"/>
          <a:srcRect/>
          <a:stretch>
            <a:fillRect/>
          </a:stretch>
        </p:blipFill>
        <p:spPr>
          <a:xfrm>
            <a:off x="2901961" y="3429000"/>
            <a:ext cx="3313113" cy="23764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5 Dikdörtgen"/>
          <p:cNvSpPr/>
          <p:nvPr/>
        </p:nvSpPr>
        <p:spPr>
          <a:xfrm>
            <a:off x="3090924" y="214290"/>
            <a:ext cx="2909836" cy="769441"/>
          </a:xfrm>
          <a:prstGeom prst="rect">
            <a:avLst/>
          </a:prstGeom>
        </p:spPr>
        <p:txBody>
          <a:bodyPr wrap="square" anchor="ctr">
            <a:spAutoFit/>
          </a:bodyPr>
          <a:lstStyle/>
          <a:p>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6 öğrencim </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E360E32D-8D2A-4839-988F-DFDCD3869572}" type="slidenum">
              <a:rPr lang="tr-TR" smtClean="0"/>
              <a:pPr>
                <a:defRPr/>
              </a:pPr>
              <a:t>5</a:t>
            </a:fld>
            <a:endParaRPr lang="tr-T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Grp="1"/>
          </p:cNvSpPr>
          <p:nvPr>
            <p:ph type="title"/>
          </p:nvPr>
        </p:nvSpPr>
        <p:spPr>
          <a:xfrm>
            <a:off x="457200" y="0"/>
            <a:ext cx="8229600" cy="1142984"/>
          </a:xfrm>
        </p:spPr>
        <p:txBody>
          <a:bodyPr/>
          <a:lstStyle/>
          <a:p>
            <a:pPr eaLnBrk="1" hangingPunct="1"/>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 öğrencim</a:t>
            </a:r>
          </a:p>
        </p:txBody>
      </p:sp>
      <p:pic>
        <p:nvPicPr>
          <p:cNvPr id="7171" name="Picture 10" descr="ATT00005"/>
          <p:cNvPicPr>
            <a:picLocks noGrp="1" noChangeAspect="1" noChangeArrowheads="1"/>
          </p:cNvPicPr>
          <p:nvPr>
            <p:ph sz="half" idx="4294967295"/>
          </p:nvPr>
        </p:nvPicPr>
        <p:blipFill>
          <a:blip r:embed="rId2" cstate="print"/>
          <a:srcRect b="7079"/>
          <a:stretch>
            <a:fillRect/>
          </a:stretch>
        </p:blipFill>
        <p:spPr>
          <a:xfrm>
            <a:off x="714375" y="2786063"/>
            <a:ext cx="3857625" cy="2500325"/>
          </a:xfrm>
          <a:prstGeom prst="rect">
            <a:avLst/>
          </a:prstGeom>
          <a:ln>
            <a:noFill/>
          </a:ln>
          <a:effectLst>
            <a:outerShdw blurRad="292100" dist="139700" dir="2700000" algn="tl" rotWithShape="0">
              <a:srgbClr val="333333">
                <a:alpha val="65000"/>
              </a:srgbClr>
            </a:outerShdw>
          </a:effectLst>
        </p:spPr>
      </p:pic>
      <p:sp>
        <p:nvSpPr>
          <p:cNvPr id="7172" name="6 İçerik Yer Tutucusu"/>
          <p:cNvSpPr>
            <a:spLocks noGrp="1"/>
          </p:cNvSpPr>
          <p:nvPr>
            <p:ph idx="1"/>
          </p:nvPr>
        </p:nvSpPr>
        <p:spPr>
          <a:xfrm>
            <a:off x="500034" y="1571625"/>
            <a:ext cx="8229600" cy="785805"/>
          </a:xfrm>
        </p:spPr>
        <p:txBody>
          <a:bodyPr/>
          <a:lstStyle/>
          <a:p>
            <a:pPr>
              <a:buFont typeface="Arial" charset="0"/>
              <a:buNone/>
            </a:pPr>
            <a:r>
              <a:rPr lang="tr-TR" b="1" smtClean="0"/>
              <a:t>    Aşırı Baskıcı ve Otoriter Anne-Babaya Sahip </a:t>
            </a:r>
          </a:p>
        </p:txBody>
      </p:sp>
      <p:pic>
        <p:nvPicPr>
          <p:cNvPr id="7173" name="Picture 6" descr="annebaba"/>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5000625" y="2714638"/>
            <a:ext cx="3500438" cy="2643188"/>
          </a:xfrm>
          <a:prstGeom prst="rect">
            <a:avLst/>
          </a:prstGeom>
          <a:noFill/>
          <a:ln w="9525">
            <a:noFill/>
            <a:miter lim="800000"/>
            <a:headEnd/>
            <a:tailEnd/>
          </a:ln>
        </p:spPr>
      </p:pic>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01CFF0E3-050B-4354-8169-41B9C16C9764}" type="slidenum">
              <a:rPr lang="tr-TR" smtClean="0"/>
              <a:pPr>
                <a:defRPr/>
              </a:pPr>
              <a:t>6</a:t>
            </a:fld>
            <a:endParaRPr lang="tr-T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0"/>
            <a:ext cx="8229600" cy="1142984"/>
          </a:xfrm>
        </p:spPr>
        <p:txBody>
          <a:bodyPr/>
          <a:lstStyle/>
          <a:p>
            <a:pPr eaLnBrk="1" hangingPunct="1"/>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öğrencim</a:t>
            </a:r>
          </a:p>
        </p:txBody>
      </p:sp>
      <p:sp>
        <p:nvSpPr>
          <p:cNvPr id="8195" name="5 İçerik Yer Tutucusu"/>
          <p:cNvSpPr>
            <a:spLocks noGrp="1"/>
          </p:cNvSpPr>
          <p:nvPr>
            <p:ph idx="1"/>
          </p:nvPr>
        </p:nvSpPr>
        <p:spPr>
          <a:xfrm>
            <a:off x="457200" y="1600201"/>
            <a:ext cx="8229600" cy="685792"/>
          </a:xfrm>
        </p:spPr>
        <p:txBody>
          <a:bodyPr/>
          <a:lstStyle/>
          <a:p>
            <a:pPr>
              <a:buFont typeface="Arial" charset="0"/>
              <a:buNone/>
            </a:pPr>
            <a:r>
              <a:rPr lang="tr-TR" b="1" dirty="0" smtClean="0">
                <a:solidFill>
                  <a:schemeClr val="bg1"/>
                </a:solidFill>
                <a:latin typeface="Arial" charset="0"/>
              </a:rPr>
              <a:t>       </a:t>
            </a:r>
            <a:r>
              <a:rPr lang="tr-TR" b="1" dirty="0" smtClean="0"/>
              <a:t>Sınırsız Özgürlükçü Anne-Babaya Sahip</a:t>
            </a:r>
            <a:endParaRPr lang="tr-TR" dirty="0" smtClean="0"/>
          </a:p>
        </p:txBody>
      </p:sp>
      <p:pic>
        <p:nvPicPr>
          <p:cNvPr id="8196" name="Picture 5" descr="1106_art_moldchild"/>
          <p:cNvPicPr>
            <a:picLocks noChangeAspect="1" noChangeArrowheads="1"/>
          </p:cNvPicPr>
          <p:nvPr/>
        </p:nvPicPr>
        <p:blipFill>
          <a:blip r:embed="rId2" cstate="print"/>
          <a:srcRect/>
          <a:stretch>
            <a:fillRect/>
          </a:stretch>
        </p:blipFill>
        <p:spPr bwMode="auto">
          <a:xfrm>
            <a:off x="714348" y="2714620"/>
            <a:ext cx="3143250" cy="2562225"/>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3" cstate="print"/>
          <a:srcRect l="2049"/>
          <a:stretch>
            <a:fillRect/>
          </a:stretch>
        </p:blipFill>
        <p:spPr>
          <a:xfrm>
            <a:off x="5072066" y="2714620"/>
            <a:ext cx="3414709" cy="2684462"/>
          </a:xfrm>
          <a:prstGeom prst="rect">
            <a:avLst/>
          </a:prstGeom>
          <a:ln>
            <a:noFill/>
          </a:ln>
          <a:effectLst>
            <a:outerShdw blurRad="292100" dist="139700" dir="2700000" algn="tl" rotWithShape="0">
              <a:srgbClr val="333333">
                <a:alpha val="65000"/>
              </a:srgbClr>
            </a:outerShdw>
          </a:effectLst>
        </p:spPr>
      </p:pic>
      <p:sp>
        <p:nvSpPr>
          <p:cNvPr id="6" name="5 Veri Yer Tutucusu"/>
          <p:cNvSpPr>
            <a:spLocks noGrp="1"/>
          </p:cNvSpPr>
          <p:nvPr>
            <p:ph type="dt" sz="half" idx="10"/>
          </p:nvPr>
        </p:nvSpPr>
        <p:spPr/>
        <p:txBody>
          <a:bodyPr/>
          <a:lstStyle/>
          <a:p>
            <a:pPr>
              <a:defRPr/>
            </a:pPr>
            <a:r>
              <a:rPr lang="tr-TR" dirty="0" smtClean="0"/>
              <a:t>.</a:t>
            </a:r>
            <a:endParaRPr lang="tr-TR" dirty="0"/>
          </a:p>
        </p:txBody>
      </p:sp>
      <p:sp>
        <p:nvSpPr>
          <p:cNvPr id="7" name="6 Slayt Numarası Yer Tutucusu"/>
          <p:cNvSpPr>
            <a:spLocks noGrp="1"/>
          </p:cNvSpPr>
          <p:nvPr>
            <p:ph type="sldNum" sz="quarter" idx="12"/>
          </p:nvPr>
        </p:nvSpPr>
        <p:spPr/>
        <p:txBody>
          <a:bodyPr/>
          <a:lstStyle/>
          <a:p>
            <a:pPr>
              <a:defRPr/>
            </a:pPr>
            <a:fld id="{01CFF0E3-050B-4354-8169-41B9C16C9764}" type="slidenum">
              <a:rPr lang="tr-TR" smtClean="0"/>
              <a:pPr>
                <a:defRPr/>
              </a:pPr>
              <a:t>7</a:t>
            </a:fld>
            <a:endParaRPr lang="tr-T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6 Başlık"/>
          <p:cNvSpPr>
            <a:spLocks noGrp="1"/>
          </p:cNvSpPr>
          <p:nvPr>
            <p:ph type="title"/>
          </p:nvPr>
        </p:nvSpPr>
        <p:spPr>
          <a:xfrm>
            <a:off x="457200" y="0"/>
            <a:ext cx="8229600" cy="1142984"/>
          </a:xfrm>
        </p:spPr>
        <p:txBody>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 öğrencim</a:t>
            </a:r>
          </a:p>
        </p:txBody>
      </p:sp>
      <p:sp>
        <p:nvSpPr>
          <p:cNvPr id="9219" name="7 İçerik Yer Tutucusu"/>
          <p:cNvSpPr>
            <a:spLocks noGrp="1"/>
          </p:cNvSpPr>
          <p:nvPr>
            <p:ph sz="half" idx="2"/>
          </p:nvPr>
        </p:nvSpPr>
        <p:spPr>
          <a:xfrm>
            <a:off x="357188" y="1600200"/>
            <a:ext cx="8329612" cy="4525963"/>
          </a:xfrm>
        </p:spPr>
        <p:txBody>
          <a:bodyPr/>
          <a:lstStyle/>
          <a:p>
            <a:pPr>
              <a:buFont typeface="Arial" charset="0"/>
              <a:buNone/>
            </a:pPr>
            <a:r>
              <a:rPr lang="tr-TR" b="1" smtClean="0">
                <a:latin typeface="Arial" charset="0"/>
              </a:rPr>
              <a:t>           </a:t>
            </a:r>
            <a:r>
              <a:rPr lang="tr-TR" sz="3200" b="1" smtClean="0"/>
              <a:t>Mükemmeliyetçi Anne-Babaya Sahip</a:t>
            </a:r>
            <a:endParaRPr lang="tr-TR" sz="3200" smtClean="0"/>
          </a:p>
        </p:txBody>
      </p:sp>
      <p:pic>
        <p:nvPicPr>
          <p:cNvPr id="9220" name="Picture 4" descr="karikatur-510"/>
          <p:cNvPicPr>
            <a:picLocks noChangeAspect="1" noChangeArrowheads="1"/>
          </p:cNvPicPr>
          <p:nvPr/>
        </p:nvPicPr>
        <p:blipFill>
          <a:blip r:embed="rId2" cstate="print"/>
          <a:srcRect t="4578" r="1851" b="3865"/>
          <a:stretch>
            <a:fillRect/>
          </a:stretch>
        </p:blipFill>
        <p:spPr bwMode="auto">
          <a:xfrm>
            <a:off x="2500298" y="2857496"/>
            <a:ext cx="3786214" cy="2857520"/>
          </a:xfrm>
          <a:prstGeom prst="rect">
            <a:avLst/>
          </a:prstGeom>
          <a:ln>
            <a:noFill/>
          </a:ln>
          <a:effectLst>
            <a:outerShdw blurRad="292100" dist="139700" dir="2700000" algn="tl" rotWithShape="0">
              <a:srgbClr val="333333">
                <a:alpha val="65000"/>
              </a:srgbClr>
            </a:outerShdw>
          </a:effectLst>
        </p:spPr>
      </p:pic>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518F27C3-D58F-40BA-899B-3C9A2A5587AE}" type="slidenum">
              <a:rPr lang="tr-TR" smtClean="0"/>
              <a:pPr>
                <a:defRPr/>
              </a:pPr>
              <a:t>8</a:t>
            </a:fld>
            <a:endParaRPr lang="tr-T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0"/>
            <a:ext cx="8229600" cy="1142984"/>
          </a:xfrm>
        </p:spPr>
        <p:txBody>
          <a:bodyPr/>
          <a:lstStyle/>
          <a:p>
            <a:pPr eaLnBrk="1" hangingPunct="1"/>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 öğrencim</a:t>
            </a:r>
          </a:p>
        </p:txBody>
      </p:sp>
      <p:pic>
        <p:nvPicPr>
          <p:cNvPr id="10243" name="Picture 4" descr="LiveImages%5CECizgi%5C%DDND%DDRME%5C%DDND%DDRME1"/>
          <p:cNvPicPr>
            <a:picLocks noGrp="1" noChangeAspect="1" noChangeArrowheads="1"/>
          </p:cNvPicPr>
          <p:nvPr>
            <p:ph sz="half" idx="2"/>
          </p:nvPr>
        </p:nvPicPr>
        <p:blipFill>
          <a:blip r:embed="rId2" cstate="print"/>
          <a:srcRect/>
          <a:stretch>
            <a:fillRect/>
          </a:stretch>
        </p:blipFill>
        <p:spPr>
          <a:xfrm>
            <a:off x="2000232" y="2214554"/>
            <a:ext cx="5080984" cy="36495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244" name="7 İçerik Yer Tutucusu"/>
          <p:cNvSpPr>
            <a:spLocks noGrp="1"/>
          </p:cNvSpPr>
          <p:nvPr>
            <p:ph sz="quarter" idx="4"/>
          </p:nvPr>
        </p:nvSpPr>
        <p:spPr>
          <a:xfrm>
            <a:off x="642967" y="1428736"/>
            <a:ext cx="8072437" cy="785805"/>
          </a:xfrm>
        </p:spPr>
        <p:txBody>
          <a:bodyPr/>
          <a:lstStyle/>
          <a:p>
            <a:pPr>
              <a:buFont typeface="Arial" charset="0"/>
              <a:buNone/>
            </a:pPr>
            <a:r>
              <a:rPr lang="tr-TR" sz="3200" b="1" dirty="0" smtClean="0"/>
              <a:t>                  İlgisiz Anne-Babaya Sahip</a:t>
            </a:r>
          </a:p>
        </p:txBody>
      </p:sp>
      <p:sp>
        <p:nvSpPr>
          <p:cNvPr id="5" name="4 Veri Yer Tutucusu"/>
          <p:cNvSpPr>
            <a:spLocks noGrp="1"/>
          </p:cNvSpPr>
          <p:nvPr>
            <p:ph type="dt" sz="half" idx="10"/>
          </p:nvPr>
        </p:nvSpPr>
        <p:spPr/>
        <p:txBody>
          <a:bodyPr/>
          <a:lstStyle/>
          <a:p>
            <a:pPr>
              <a:defRPr/>
            </a:pPr>
            <a:r>
              <a:rPr lang="tr-TR" dirty="0" smtClean="0"/>
              <a:t>.</a:t>
            </a:r>
            <a:endParaRPr lang="tr-TR" dirty="0"/>
          </a:p>
        </p:txBody>
      </p:sp>
      <p:sp>
        <p:nvSpPr>
          <p:cNvPr id="6" name="5 Slayt Numarası Yer Tutucusu"/>
          <p:cNvSpPr>
            <a:spLocks noGrp="1"/>
          </p:cNvSpPr>
          <p:nvPr>
            <p:ph type="sldNum" sz="quarter" idx="12"/>
          </p:nvPr>
        </p:nvSpPr>
        <p:spPr/>
        <p:txBody>
          <a:bodyPr/>
          <a:lstStyle/>
          <a:p>
            <a:pPr>
              <a:defRPr/>
            </a:pPr>
            <a:fld id="{A21D6BCD-8446-4FB3-AB3A-A809C3137F9F}" type="slidenum">
              <a:rPr lang="tr-TR" smtClean="0"/>
              <a:pPr>
                <a:defRPr/>
              </a:pPr>
              <a:t>9</a:t>
            </a:fld>
            <a:endParaRPr lang="tr-T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1043</Words>
  <Application>Microsoft Office PowerPoint</Application>
  <PresentationFormat>Ekran Gösterisi (4:3)</PresentationFormat>
  <Paragraphs>209</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Comic Sans MS</vt:lpstr>
      <vt:lpstr>Eras Medium ITC</vt:lpstr>
      <vt:lpstr>Georgia</vt:lpstr>
      <vt:lpstr>Ofis Teması</vt:lpstr>
      <vt:lpstr>PowerPoint Sunusu</vt:lpstr>
      <vt:lpstr>PowerPoint Sunusu</vt:lpstr>
      <vt:lpstr>PowerPoint Sunusu</vt:lpstr>
      <vt:lpstr>PowerPoint Sunusu</vt:lpstr>
      <vt:lpstr>PowerPoint Sunusu</vt:lpstr>
      <vt:lpstr>8 öğrencim</vt:lpstr>
      <vt:lpstr>2 öğrencim</vt:lpstr>
      <vt:lpstr>3 öğrencim</vt:lpstr>
      <vt:lpstr>10 öğrencim</vt:lpstr>
      <vt:lpstr>6 öğrencim</vt:lpstr>
      <vt:lpstr>2 öğrencim</vt:lpstr>
      <vt:lpstr>PowerPoint Sunusu</vt:lpstr>
      <vt:lpstr>1-Aşırı Koruyucu/ Kollayıcı Anne-Baba   </vt:lpstr>
      <vt:lpstr>1-Aşırı Koruyucu/ Kollayıcı Anne-Baba </vt:lpstr>
      <vt:lpstr>2-Aşırı Baskıcı ve Otoriter  Anne-Baba  </vt:lpstr>
      <vt:lpstr>2-Aşırı Baskıcı ve  Otoriter Anne-Baba </vt:lpstr>
      <vt:lpstr>3-Sınırsız Özgürlükçü  Anne-Baba</vt:lpstr>
      <vt:lpstr>3-Sınırsız Özgürlükçü  Anne-Baba</vt:lpstr>
      <vt:lpstr>4-Mükemmeliyetçi  Anne-Baba </vt:lpstr>
      <vt:lpstr>4-Mükemmeliyetçi  Anne-Baba </vt:lpstr>
      <vt:lpstr>5-İlgisiz Anne-Baba</vt:lpstr>
      <vt:lpstr>5-İlgisiz Anne-Baba</vt:lpstr>
      <vt:lpstr>5-İlgisiz Anne-Baba</vt:lpstr>
      <vt:lpstr>6-Tutarsız Anne-Baba</vt:lpstr>
      <vt:lpstr>6-Tutarsız Anne-Baba</vt:lpstr>
      <vt:lpstr>6-Tutarsız Anne-Baba</vt:lpstr>
      <vt:lpstr>7-Demokratik Anne-Baba</vt:lpstr>
      <vt:lpstr>7-Demokratik Anne-Baba</vt:lpstr>
      <vt:lpstr>7-Demokratik Anne-Baba</vt:lpstr>
      <vt:lpstr>PowerPoint Sunusu</vt:lpstr>
      <vt:lpstr>7-Demokratik Anne-Baba</vt:lpstr>
      <vt:lpstr>Sonuç olarak;</vt:lpstr>
      <vt:lpstr>AİLELERE ÖNERİLER</vt:lpstr>
      <vt:lpstr>AİLELERE ÖNERİLER</vt:lpstr>
      <vt:lpstr>PowerPoint Sunusu</vt:lpstr>
      <vt:lpstr>AİLELERE ÖNERİLER</vt:lpstr>
      <vt:lpstr>AİLELERE ÖNERİLER</vt:lpstr>
      <vt:lpstr>AİLELERE ÖNERİLER</vt:lpstr>
      <vt:lpstr>AİLELERE ÖNERİLER</vt:lpstr>
      <vt:lpstr>AİLELERE ÖNERİLER</vt:lpstr>
      <vt:lpstr>AİLELERE ÖNERİLER</vt:lpstr>
      <vt:lpstr>PowerPoint Sunusu</vt:lpstr>
    </vt:vector>
  </TitlesOfParts>
  <Company>Turbo Anonim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Turbo</dc:creator>
  <cp:lastModifiedBy>okul</cp:lastModifiedBy>
  <cp:revision>75</cp:revision>
  <dcterms:created xsi:type="dcterms:W3CDTF">2009-07-02T16:00:02Z</dcterms:created>
  <dcterms:modified xsi:type="dcterms:W3CDTF">2018-09-19T08:43:02Z</dcterms:modified>
</cp:coreProperties>
</file>