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0"/>
  </p:notesMasterIdLst>
  <p:sldIdLst>
    <p:sldId id="260" r:id="rId2"/>
    <p:sldId id="323" r:id="rId3"/>
    <p:sldId id="328" r:id="rId4"/>
    <p:sldId id="329" r:id="rId5"/>
    <p:sldId id="322" r:id="rId6"/>
    <p:sldId id="330" r:id="rId7"/>
    <p:sldId id="320" r:id="rId8"/>
    <p:sldId id="331" r:id="rId9"/>
    <p:sldId id="258" r:id="rId10"/>
    <p:sldId id="259" r:id="rId11"/>
    <p:sldId id="332" r:id="rId12"/>
    <p:sldId id="263" r:id="rId13"/>
    <p:sldId id="265" r:id="rId14"/>
    <p:sldId id="333" r:id="rId15"/>
    <p:sldId id="334" r:id="rId16"/>
    <p:sldId id="266" r:id="rId17"/>
    <p:sldId id="269" r:id="rId18"/>
    <p:sldId id="271" r:id="rId19"/>
    <p:sldId id="335" r:id="rId20"/>
    <p:sldId id="336" r:id="rId21"/>
    <p:sldId id="338" r:id="rId22"/>
    <p:sldId id="337" r:id="rId23"/>
    <p:sldId id="274" r:id="rId24"/>
    <p:sldId id="275" r:id="rId25"/>
    <p:sldId id="276" r:id="rId26"/>
    <p:sldId id="339" r:id="rId27"/>
    <p:sldId id="277" r:id="rId28"/>
    <p:sldId id="341" r:id="rId29"/>
    <p:sldId id="340" r:id="rId30"/>
    <p:sldId id="278" r:id="rId31"/>
    <p:sldId id="279" r:id="rId32"/>
    <p:sldId id="342" r:id="rId33"/>
    <p:sldId id="283" r:id="rId34"/>
    <p:sldId id="343" r:id="rId35"/>
    <p:sldId id="280" r:id="rId36"/>
    <p:sldId id="281" r:id="rId37"/>
    <p:sldId id="344" r:id="rId38"/>
    <p:sldId id="282" r:id="rId39"/>
    <p:sldId id="284" r:id="rId40"/>
    <p:sldId id="285" r:id="rId41"/>
    <p:sldId id="325" r:id="rId42"/>
    <p:sldId id="324" r:id="rId43"/>
    <p:sldId id="345" r:id="rId44"/>
    <p:sldId id="286" r:id="rId45"/>
    <p:sldId id="346" r:id="rId46"/>
    <p:sldId id="287" r:id="rId47"/>
    <p:sldId id="288" r:id="rId48"/>
    <p:sldId id="347" r:id="rId49"/>
    <p:sldId id="289" r:id="rId50"/>
    <p:sldId id="290" r:id="rId51"/>
    <p:sldId id="291" r:id="rId52"/>
    <p:sldId id="292" r:id="rId53"/>
    <p:sldId id="294" r:id="rId54"/>
    <p:sldId id="295" r:id="rId55"/>
    <p:sldId id="296" r:id="rId56"/>
    <p:sldId id="350" r:id="rId57"/>
    <p:sldId id="297" r:id="rId58"/>
    <p:sldId id="351" r:id="rId59"/>
    <p:sldId id="298" r:id="rId60"/>
    <p:sldId id="352" r:id="rId61"/>
    <p:sldId id="299" r:id="rId62"/>
    <p:sldId id="300" r:id="rId63"/>
    <p:sldId id="348" r:id="rId64"/>
    <p:sldId id="301" r:id="rId65"/>
    <p:sldId id="353" r:id="rId66"/>
    <p:sldId id="302" r:id="rId67"/>
    <p:sldId id="303" r:id="rId68"/>
    <p:sldId id="304" r:id="rId69"/>
    <p:sldId id="354" r:id="rId70"/>
    <p:sldId id="305" r:id="rId71"/>
    <p:sldId id="355" r:id="rId72"/>
    <p:sldId id="306" r:id="rId73"/>
    <p:sldId id="308" r:id="rId74"/>
    <p:sldId id="356" r:id="rId75"/>
    <p:sldId id="326" r:id="rId76"/>
    <p:sldId id="309" r:id="rId77"/>
    <p:sldId id="327" r:id="rId78"/>
    <p:sldId id="310" r:id="rId79"/>
    <p:sldId id="349" r:id="rId80"/>
    <p:sldId id="357" r:id="rId81"/>
    <p:sldId id="311" r:id="rId82"/>
    <p:sldId id="312" r:id="rId83"/>
    <p:sldId id="313" r:id="rId84"/>
    <p:sldId id="314" r:id="rId85"/>
    <p:sldId id="315" r:id="rId86"/>
    <p:sldId id="316" r:id="rId87"/>
    <p:sldId id="317" r:id="rId88"/>
    <p:sldId id="358" r:id="rId8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93" autoAdjust="0"/>
  </p:normalViewPr>
  <p:slideViewPr>
    <p:cSldViewPr>
      <p:cViewPr varScale="1">
        <p:scale>
          <a:sx n="70" d="100"/>
          <a:sy n="70" d="100"/>
        </p:scale>
        <p:origin x="51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FF5DD-221B-4E47-9768-93B2FCF5006A}" type="datetimeFigureOut">
              <a:rPr lang="tr-TR" smtClean="0"/>
              <a:pPr/>
              <a:t>19.09.2018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AEFA4-07EA-4224-A733-1955D1870EE5}" type="slidenum">
              <a:rPr lang="tr-TR" smtClean="0"/>
              <a:pPr/>
              <a:t>‹#›</a:t>
            </a:fld>
            <a:endParaRPr lang="tr-TR"/>
          </a:p>
        </p:txBody>
      </p:sp>
    </p:spTree>
    <p:extLst>
      <p:ext uri="{BB962C8B-B14F-4D97-AF65-F5344CB8AC3E}">
        <p14:creationId xmlns:p14="http://schemas.microsoft.com/office/powerpoint/2010/main" val="209174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0BC17983-78A3-4CA0-A6BE-4A08F57A7FDD}" type="slidenum">
              <a:rPr lang="tr-TR"/>
              <a:pPr>
                <a:defRPr/>
              </a:pPr>
              <a:t>‹#›</a:t>
            </a:fld>
            <a:endParaRPr lang="tr-T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3E611B1C-36CB-4E32-AB27-51D59524715A}" type="slidenum">
              <a:rPr lang="tr-TR"/>
              <a:pPr>
                <a:defRPr/>
              </a:pPr>
              <a:t>‹#›</a:t>
            </a:fld>
            <a:endParaRPr lang="tr-T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33F30-61D0-4495-8773-A15D117133B2}" type="slidenum">
              <a:rPr lang="tr-TR"/>
              <a:pPr>
                <a:defRPr/>
              </a:pPr>
              <a:t>‹#›</a:t>
            </a:fld>
            <a:endParaRPr lang="tr-T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2D7F8B45-3446-4D1A-999A-98A04B10C693}" type="slidenum">
              <a:rPr lang="tr-TR"/>
              <a:pPr>
                <a:defRPr/>
              </a:pPr>
              <a:t>‹#›</a:t>
            </a:fld>
            <a:endParaRPr lang="tr-T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AAFACA57-6010-4A14-A129-BC8AB64C03A0}" type="slidenum">
              <a:rPr lang="tr-TR"/>
              <a:pPr>
                <a:defRPr/>
              </a:pPr>
              <a:t>‹#›</a:t>
            </a:fld>
            <a:endParaRPr lang="tr-T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FDDEF649-733A-43B7-BCA7-DC04A58B248E}" type="slidenum">
              <a:rPr lang="tr-TR"/>
              <a:pPr>
                <a:defRPr/>
              </a:pPr>
              <a:t>‹#›</a:t>
            </a:fld>
            <a:endParaRPr lang="tr-T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8"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9" name="5 Slayt Numarası Yer Tutucusu"/>
          <p:cNvSpPr>
            <a:spLocks noGrp="1"/>
          </p:cNvSpPr>
          <p:nvPr>
            <p:ph type="sldNum" sz="quarter" idx="12"/>
          </p:nvPr>
        </p:nvSpPr>
        <p:spPr/>
        <p:txBody>
          <a:bodyPr/>
          <a:lstStyle>
            <a:lvl1pPr>
              <a:defRPr/>
            </a:lvl1pPr>
          </a:lstStyle>
          <a:p>
            <a:pPr>
              <a:defRPr/>
            </a:pPr>
            <a:fld id="{08E8FC50-33BB-4A37-87F9-E1C513E5973C}" type="slidenum">
              <a:rPr lang="tr-TR"/>
              <a:pPr>
                <a:defRPr/>
              </a:pPr>
              <a:t>‹#›</a:t>
            </a:fld>
            <a:endParaRPr lang="tr-T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4"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5" name="5 Slayt Numarası Yer Tutucusu"/>
          <p:cNvSpPr>
            <a:spLocks noGrp="1"/>
          </p:cNvSpPr>
          <p:nvPr>
            <p:ph type="sldNum" sz="quarter" idx="12"/>
          </p:nvPr>
        </p:nvSpPr>
        <p:spPr/>
        <p:txBody>
          <a:bodyPr/>
          <a:lstStyle>
            <a:lvl1pPr>
              <a:defRPr/>
            </a:lvl1pPr>
          </a:lstStyle>
          <a:p>
            <a:pPr>
              <a:defRPr/>
            </a:pPr>
            <a:fld id="{AF0A8652-307A-45C5-BE6F-00FE7FEC1AAC}" type="slidenum">
              <a:rPr lang="tr-TR"/>
              <a:pPr>
                <a:defRPr/>
              </a:pPr>
              <a:t>‹#›</a:t>
            </a:fld>
            <a:endParaRPr lang="tr-T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3"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4" name="5 Slayt Numarası Yer Tutucusu"/>
          <p:cNvSpPr>
            <a:spLocks noGrp="1"/>
          </p:cNvSpPr>
          <p:nvPr>
            <p:ph type="sldNum" sz="quarter" idx="12"/>
          </p:nvPr>
        </p:nvSpPr>
        <p:spPr/>
        <p:txBody>
          <a:bodyPr/>
          <a:lstStyle>
            <a:lvl1pPr>
              <a:defRPr/>
            </a:lvl1pPr>
          </a:lstStyle>
          <a:p>
            <a:pPr>
              <a:defRPr/>
            </a:pPr>
            <a:fld id="{D2B463F0-517E-42FD-991B-0A252B6E341A}" type="slidenum">
              <a:rPr lang="tr-TR"/>
              <a:pPr>
                <a:defRPr/>
              </a:pPr>
              <a:t>‹#›</a:t>
            </a:fld>
            <a:endParaRPr lang="tr-T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2731B6AB-2CAF-46F9-94F9-1BCD61AA6286}" type="slidenum">
              <a:rPr lang="tr-TR"/>
              <a:pPr>
                <a:defRPr/>
              </a:pPr>
              <a:t>‹#›</a:t>
            </a:fld>
            <a:endParaRPr lang="tr-T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r>
              <a:rPr lang="tr-TR" smtClean="0"/>
              <a:t>17.09.2009</a:t>
            </a:r>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İSTANBUL VELİ EĞİTİM PROJESİ</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EE2882E0-F3FB-46BA-9E4C-5E3B66853D49}" type="slidenum">
              <a:rPr lang="tr-TR"/>
              <a:pPr>
                <a:defRPr/>
              </a:pPr>
              <a:t>‹#›</a:t>
            </a:fld>
            <a:endParaRPr lang="tr-T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509574" y="6421461"/>
            <a:ext cx="2133600" cy="365125"/>
          </a:xfrm>
          <a:prstGeom prst="rect">
            <a:avLst/>
          </a:prstGeom>
        </p:spPr>
        <p:txBody>
          <a:bodyPr vert="horz" lIns="91440" tIns="45720" rIns="91440" bIns="45720" rtlCol="0" anchor="ctr"/>
          <a:lstStyle>
            <a:lvl1pPr algn="l" fontAlgn="auto">
              <a:spcBef>
                <a:spcPts val="0"/>
              </a:spcBef>
              <a:spcAft>
                <a:spcPts val="0"/>
              </a:spcAft>
              <a:defRPr sz="1600" b="1">
                <a:solidFill>
                  <a:schemeClr val="tx1"/>
                </a:solidFill>
                <a:latin typeface="+mn-lt"/>
              </a:defRPr>
            </a:lvl1pPr>
          </a:lstStyle>
          <a:p>
            <a:pPr>
              <a:defRPr/>
            </a:pPr>
            <a:r>
              <a:rPr lang="tr-TR" smtClean="0"/>
              <a:t>17.09.2009</a:t>
            </a:r>
            <a:endParaRPr lang="tr-TR"/>
          </a:p>
        </p:txBody>
      </p:sp>
      <p:sp>
        <p:nvSpPr>
          <p:cNvPr id="5" name="4 Altbilgi Yer Tutucusu"/>
          <p:cNvSpPr>
            <a:spLocks noGrp="1"/>
          </p:cNvSpPr>
          <p:nvPr>
            <p:ph type="ftr" sz="quarter" idx="3"/>
          </p:nvPr>
        </p:nvSpPr>
        <p:spPr>
          <a:xfrm>
            <a:off x="3000364" y="6286520"/>
            <a:ext cx="2895600" cy="365125"/>
          </a:xfrm>
          <a:prstGeom prst="rect">
            <a:avLst/>
          </a:prstGeom>
        </p:spPr>
        <p:txBody>
          <a:bodyPr vert="horz" lIns="91440" tIns="45720" rIns="91440" bIns="45720" rtlCol="0" anchor="ctr"/>
          <a:lstStyle>
            <a:lvl1pPr algn="ctr" fontAlgn="auto">
              <a:spcBef>
                <a:spcPts val="0"/>
              </a:spcBef>
              <a:spcAft>
                <a:spcPts val="0"/>
              </a:spcAft>
              <a:defRPr sz="1600" b="1">
                <a:solidFill>
                  <a:schemeClr val="tx1"/>
                </a:solidFill>
                <a:latin typeface="+mn-lt"/>
              </a:defRPr>
            </a:lvl1pPr>
          </a:lstStyle>
          <a:p>
            <a:pPr>
              <a:defRPr/>
            </a:pPr>
            <a:r>
              <a:rPr lang="tr-TR" smtClean="0"/>
              <a:t>İSTANBUL VELİ EĞİTİM PROJESİ</a:t>
            </a:r>
            <a:endParaRPr lang="tr-TR"/>
          </a:p>
        </p:txBody>
      </p:sp>
      <p:sp>
        <p:nvSpPr>
          <p:cNvPr id="6" name="5 Slayt Numarası Yer Tutucusu"/>
          <p:cNvSpPr>
            <a:spLocks noGrp="1"/>
          </p:cNvSpPr>
          <p:nvPr>
            <p:ph type="sldNum" sz="quarter" idx="4"/>
          </p:nvPr>
        </p:nvSpPr>
        <p:spPr>
          <a:xfrm>
            <a:off x="6429388" y="6421461"/>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schemeClr val="tx1"/>
                </a:solidFill>
                <a:latin typeface="+mn-lt"/>
              </a:defRPr>
            </a:lvl1pPr>
          </a:lstStyle>
          <a:p>
            <a:pPr>
              <a:defRPr/>
            </a:pPr>
            <a:fld id="{7435BCEA-C38D-4B91-AF67-1442E98973E8}" type="slidenum">
              <a:rPr lang="tr-TR" smtClean="0"/>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tr/imgres?imgurl=http://www.hesmakina.com.tr/images/urunler/ped_uretim_hatlari/cocuk_bezi/hes_bd_500/4.jpg&amp;imgrefurl=http://www.pratikyemekler.com/2007/08/11/bebegin-bezlenmesi-ve-bakimi/&amp;usg=__-pEkcCirpXVcfMCn-oFqybRmA2o=&amp;h=222&amp;w=276&amp;sz=19&amp;hl=tr&amp;start=22&amp;um=1&amp;tbnid=V1yfUmI3rQcGPM:&amp;tbnh=92&amp;tbnw=114&amp;prev=/images?q=%C3%A7ocukta+alt+bezlemek&amp;ndsp=20&amp;hl=tr&amp;sa=N&amp;start=20&amp;um=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2 İçerik Yer Tutucusu"/>
          <p:cNvSpPr>
            <a:spLocks noGrp="1"/>
          </p:cNvSpPr>
          <p:nvPr>
            <p:ph idx="1"/>
          </p:nvPr>
        </p:nvSpPr>
        <p:spPr>
          <a:xfrm>
            <a:off x="457200" y="1643063"/>
            <a:ext cx="8229600" cy="40005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buFont typeface="Arial" charset="0"/>
              <a:buNone/>
            </a:pPr>
            <a:r>
              <a:rPr lang="tr-TR"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UYUM VE DAVRANIŞ</a:t>
            </a:r>
          </a:p>
          <a:p>
            <a:pPr algn="ctr" eaLnBrk="1" hangingPunct="1">
              <a:buFont typeface="Arial" charset="0"/>
              <a:buNone/>
            </a:pPr>
            <a:endParaRPr lang="tr-TR"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hangingPunct="1">
              <a:buFont typeface="Arial" charset="0"/>
              <a:buNone/>
            </a:pPr>
            <a:endParaRPr lang="tr-TR"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eaLnBrk="1" hangingPunct="1">
              <a:buFont typeface="Arial" charset="0"/>
              <a:buNone/>
            </a:pPr>
            <a:r>
              <a:rPr lang="tr-TR"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BOZUKLUKLARI </a:t>
            </a:r>
          </a:p>
        </p:txBody>
      </p:sp>
      <p:pic>
        <p:nvPicPr>
          <p:cNvPr id="2052" name="Picture 6" descr="http://www.egitimim.com/Resimler/rehberlik/1.GIF"/>
          <p:cNvPicPr>
            <a:picLocks noChangeAspect="1" noChangeArrowheads="1"/>
          </p:cNvPicPr>
          <p:nvPr/>
        </p:nvPicPr>
        <p:blipFill>
          <a:blip r:embed="rId2"/>
          <a:srcRect/>
          <a:stretch>
            <a:fillRect/>
          </a:stretch>
        </p:blipFill>
        <p:spPr bwMode="auto">
          <a:xfrm>
            <a:off x="3000364" y="2643188"/>
            <a:ext cx="3071813" cy="2276475"/>
          </a:xfrm>
          <a:prstGeom prst="rect">
            <a:avLst/>
          </a:prstGeom>
          <a:ln>
            <a:noFill/>
          </a:ln>
          <a:effectLst>
            <a:softEdge rad="112500"/>
          </a:effectLst>
        </p:spPr>
      </p:pic>
      <p:sp>
        <p:nvSpPr>
          <p:cNvPr id="6" name="5 Dikdörtgen"/>
          <p:cNvSpPr/>
          <p:nvPr/>
        </p:nvSpPr>
        <p:spPr>
          <a:xfrm>
            <a:off x="3000364" y="71414"/>
            <a:ext cx="2714644" cy="923330"/>
          </a:xfrm>
          <a:prstGeom prst="rect">
            <a:avLst/>
          </a:prstGeom>
          <a:noFill/>
        </p:spPr>
        <p:txBody>
          <a:bodyPr wrap="square" lIns="91440" tIns="45720" rIns="91440" bIns="45720">
            <a:spAutoFit/>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p:cNvSpPr>
          <p:nvPr/>
        </p:nvSpPr>
        <p:spPr bwMode="auto">
          <a:xfrm>
            <a:off x="3857625" y="1928813"/>
            <a:ext cx="4857750" cy="2786071"/>
          </a:xfrm>
          <a:prstGeom prst="rect">
            <a:avLst/>
          </a:prstGeom>
          <a:noFill/>
          <a:ln w="9525">
            <a:noFill/>
            <a:miter lim="800000"/>
            <a:headEnd/>
            <a:tailEnd/>
          </a:ln>
        </p:spPr>
        <p:txBody>
          <a:bodyPr/>
          <a:lstStyle/>
          <a:p>
            <a:pPr marL="342900" indent="-342900" algn="just">
              <a:spcBef>
                <a:spcPct val="20000"/>
              </a:spcBef>
            </a:pPr>
            <a:r>
              <a:rPr lang="tr-TR" sz="3200" b="1" dirty="0"/>
              <a:t>    Bozukluğun şiddeti, çocuğun içinde olduğu duruma göre değişir. Kekemelik stresin yoğun olduğu durumlarda artar. </a:t>
            </a:r>
          </a:p>
        </p:txBody>
      </p:sp>
      <p:pic>
        <p:nvPicPr>
          <p:cNvPr id="11268" name="Picture 7" descr="http://www.canradyo.com.tr/v1/haber/haberresim/stres.jpg"/>
          <p:cNvPicPr>
            <a:picLocks noChangeAspect="1" noChangeArrowheads="1"/>
          </p:cNvPicPr>
          <p:nvPr/>
        </p:nvPicPr>
        <p:blipFill>
          <a:blip r:embed="rId2"/>
          <a:srcRect/>
          <a:stretch>
            <a:fillRect/>
          </a:stretch>
        </p:blipFill>
        <p:spPr bwMode="auto">
          <a:xfrm>
            <a:off x="714348" y="1785926"/>
            <a:ext cx="2857500" cy="3400425"/>
          </a:xfrm>
          <a:prstGeom prst="rect">
            <a:avLst/>
          </a:prstGeom>
          <a:ln w="228600" cap="sq" cmpd="thickThin">
            <a:solidFill>
              <a:srgbClr val="000000"/>
            </a:solidFill>
            <a:prstDash val="solid"/>
            <a:miter lim="800000"/>
          </a:ln>
          <a:effectLst>
            <a:innerShdw blurRad="76200">
              <a:srgbClr val="000000"/>
            </a:innerShdw>
          </a:effectLst>
        </p:spPr>
      </p:pic>
      <p:sp>
        <p:nvSpPr>
          <p:cNvPr id="6" name="5 Dikdörtgen"/>
          <p:cNvSpPr/>
          <p:nvPr/>
        </p:nvSpPr>
        <p:spPr>
          <a:xfrm>
            <a:off x="1571604" y="0"/>
            <a:ext cx="5715040" cy="1323439"/>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HANGİ DURUMLARDA YOĞUNLAŞIR</a:t>
            </a:r>
            <a:r>
              <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rPr>
              <a:t>?</a:t>
            </a: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10</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İçerik Yer Tutucusu"/>
          <p:cNvSpPr>
            <a:spLocks noGrp="1"/>
          </p:cNvSpPr>
          <p:nvPr>
            <p:ph idx="1"/>
          </p:nvPr>
        </p:nvSpPr>
        <p:spPr>
          <a:xfrm>
            <a:off x="457200" y="1600201"/>
            <a:ext cx="8229600" cy="2328866"/>
          </a:xfrm>
        </p:spPr>
        <p:txBody>
          <a:bodyPr/>
          <a:lstStyle/>
          <a:p>
            <a:pPr algn="just">
              <a:buFont typeface="Arial" charset="0"/>
              <a:buNone/>
            </a:pPr>
            <a:r>
              <a:rPr lang="tr-TR" b="1" dirty="0" smtClean="0"/>
              <a:t>    Kekemeliğin oluş nedenleri kesin olarak bilinmemektedir. Ancak, psikolojik, bir hastalığa bağlı olarak ya da çevresel etkenlerle ortaya çıkabileceği bildirilmiştir.</a:t>
            </a:r>
          </a:p>
          <a:p>
            <a:endParaRPr lang="tr-TR" b="1" dirty="0" smtClean="0"/>
          </a:p>
        </p:txBody>
      </p:sp>
      <p:pic>
        <p:nvPicPr>
          <p:cNvPr id="12292" name="Picture 2" descr="http://www.yeniasya.de/cankardes/images/stories/bgvh5.jpg"/>
          <p:cNvPicPr>
            <a:picLocks noChangeAspect="1" noChangeArrowheads="1"/>
          </p:cNvPicPr>
          <p:nvPr/>
        </p:nvPicPr>
        <p:blipFill>
          <a:blip r:embed="rId2"/>
          <a:srcRect/>
          <a:stretch>
            <a:fillRect/>
          </a:stretch>
        </p:blipFill>
        <p:spPr bwMode="auto">
          <a:xfrm>
            <a:off x="2928938" y="4143375"/>
            <a:ext cx="3571875" cy="13573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5 Dikdörtgen"/>
          <p:cNvSpPr/>
          <p:nvPr/>
        </p:nvSpPr>
        <p:spPr>
          <a:xfrm>
            <a:off x="1714480" y="285728"/>
            <a:ext cx="5715040" cy="707886"/>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NASIL OLUŞUR</a:t>
            </a:r>
            <a:r>
              <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rPr>
              <a:t>?</a:t>
            </a: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11</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p:cNvSpPr>
          <p:nvPr/>
        </p:nvSpPr>
        <p:spPr bwMode="auto">
          <a:xfrm>
            <a:off x="142844" y="1357313"/>
            <a:ext cx="8643998" cy="4951412"/>
          </a:xfrm>
          <a:prstGeom prst="rect">
            <a:avLst/>
          </a:prstGeom>
          <a:noFill/>
          <a:ln w="9525">
            <a:noFill/>
            <a:miter lim="800000"/>
            <a:headEnd/>
            <a:tailEnd/>
          </a:ln>
        </p:spPr>
        <p:txBody>
          <a:bodyPr/>
          <a:lstStyle/>
          <a:p>
            <a:pPr marL="342900" indent="-342900" algn="just">
              <a:lnSpc>
                <a:spcPct val="80000"/>
              </a:lnSpc>
              <a:spcBef>
                <a:spcPct val="20000"/>
              </a:spcBef>
              <a:buFont typeface="Arial" charset="0"/>
              <a:buNone/>
            </a:pPr>
            <a:r>
              <a:rPr lang="tr-TR" sz="3200" b="1" dirty="0"/>
              <a:t>	</a:t>
            </a:r>
            <a:r>
              <a:rPr lang="tr-TR" sz="3200" b="1" dirty="0" smtClean="0"/>
              <a:t>Çocuğun </a:t>
            </a:r>
            <a:r>
              <a:rPr lang="tr-TR" sz="3200" b="1" dirty="0"/>
              <a:t>zekasının yeterli olmayışı ve daha zor ve yetersiz öğrenmesi, </a:t>
            </a:r>
            <a:endParaRPr lang="tr-TR" sz="3200" b="1" dirty="0" smtClean="0"/>
          </a:p>
          <a:p>
            <a:pPr marL="342900" indent="-342900" algn="just">
              <a:lnSpc>
                <a:spcPct val="80000"/>
              </a:lnSpc>
              <a:spcBef>
                <a:spcPct val="20000"/>
              </a:spcBef>
              <a:buFont typeface="Arial" charset="0"/>
              <a:buNone/>
            </a:pPr>
            <a:endParaRPr lang="tr-TR" sz="1000" b="1" dirty="0"/>
          </a:p>
          <a:p>
            <a:pPr marL="342900" indent="-342900" algn="just">
              <a:lnSpc>
                <a:spcPct val="80000"/>
              </a:lnSpc>
              <a:spcBef>
                <a:spcPct val="20000"/>
              </a:spcBef>
              <a:buFont typeface="Arial" charset="0"/>
              <a:buNone/>
            </a:pPr>
            <a:r>
              <a:rPr lang="tr-TR" sz="3200" b="1" dirty="0"/>
              <a:t>	</a:t>
            </a:r>
            <a:r>
              <a:rPr lang="tr-TR" sz="3200" b="1" dirty="0" smtClean="0"/>
              <a:t>Çocuğun </a:t>
            </a:r>
            <a:r>
              <a:rPr lang="tr-TR" sz="3200" b="1" dirty="0"/>
              <a:t>başarılı olması için çevresinden ve özellikle ana-babasından gördüğü zorlanma, buna karşı, çocukta sıkıntının geliştirilmesi, </a:t>
            </a:r>
            <a:endParaRPr lang="tr-TR" sz="3200" b="1" dirty="0" smtClean="0"/>
          </a:p>
          <a:p>
            <a:pPr marL="342900" indent="-342900" algn="just">
              <a:lnSpc>
                <a:spcPct val="80000"/>
              </a:lnSpc>
              <a:spcBef>
                <a:spcPct val="20000"/>
              </a:spcBef>
              <a:buFont typeface="Arial" charset="0"/>
              <a:buNone/>
            </a:pPr>
            <a:endParaRPr lang="tr-TR" sz="1000" b="1" dirty="0"/>
          </a:p>
          <a:p>
            <a:pPr marL="342900" indent="-342900" algn="just">
              <a:lnSpc>
                <a:spcPct val="80000"/>
              </a:lnSpc>
              <a:spcBef>
                <a:spcPct val="20000"/>
              </a:spcBef>
              <a:buFont typeface="Arial" charset="0"/>
              <a:buNone/>
            </a:pPr>
            <a:r>
              <a:rPr lang="tr-TR" sz="3200" b="1" dirty="0"/>
              <a:t>	</a:t>
            </a:r>
            <a:r>
              <a:rPr lang="tr-TR" sz="3200" b="1" dirty="0" smtClean="0"/>
              <a:t>Sol </a:t>
            </a:r>
            <a:r>
              <a:rPr lang="tr-TR" sz="3200" b="1" dirty="0"/>
              <a:t>elini kullanan bir çocuğun ısrarla sağ elini kullanmaya zorlanması, </a:t>
            </a:r>
            <a:endParaRPr lang="tr-TR" sz="3200" b="1" dirty="0" smtClean="0"/>
          </a:p>
          <a:p>
            <a:pPr marL="342900" indent="-342900" algn="just">
              <a:lnSpc>
                <a:spcPct val="80000"/>
              </a:lnSpc>
              <a:spcBef>
                <a:spcPct val="20000"/>
              </a:spcBef>
              <a:buFont typeface="Arial" charset="0"/>
              <a:buNone/>
            </a:pPr>
            <a:endParaRPr lang="tr-TR" sz="1000" b="1" dirty="0"/>
          </a:p>
          <a:p>
            <a:pPr marL="342900" indent="-342900" algn="just">
              <a:lnSpc>
                <a:spcPct val="80000"/>
              </a:lnSpc>
              <a:spcBef>
                <a:spcPct val="20000"/>
              </a:spcBef>
              <a:buFont typeface="Arial" charset="0"/>
              <a:buNone/>
            </a:pPr>
            <a:r>
              <a:rPr lang="tr-TR" sz="3200" b="1" dirty="0"/>
              <a:t>	</a:t>
            </a:r>
            <a:r>
              <a:rPr lang="tr-TR" sz="3200" b="1" dirty="0" smtClean="0"/>
              <a:t>Ana-babanın </a:t>
            </a:r>
            <a:r>
              <a:rPr lang="tr-TR" sz="3200" b="1" dirty="0"/>
              <a:t>aşırı mükemmeliyetçi bir karakterde olması, hoşgörü eksikliği, gereğinden fazla disiplin </a:t>
            </a:r>
            <a:r>
              <a:rPr lang="tr-TR" sz="3200" b="1" dirty="0" smtClean="0"/>
              <a:t>uygulanması</a:t>
            </a:r>
            <a:r>
              <a:rPr lang="tr-TR" sz="3200" b="1" dirty="0"/>
              <a:t>,</a:t>
            </a:r>
          </a:p>
        </p:txBody>
      </p:sp>
      <p:sp>
        <p:nvSpPr>
          <p:cNvPr id="5" name="4 Dikdörtgen"/>
          <p:cNvSpPr/>
          <p:nvPr/>
        </p:nvSpPr>
        <p:spPr>
          <a:xfrm>
            <a:off x="1714480" y="285728"/>
            <a:ext cx="5715040" cy="707886"/>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OLUŞ SEBEBLERİ</a:t>
            </a:r>
            <a:r>
              <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rPr>
              <a:t>?</a:t>
            </a: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12</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idx="1"/>
          </p:nvPr>
        </p:nvSpPr>
        <p:spPr>
          <a:xfrm>
            <a:off x="214313" y="2143125"/>
            <a:ext cx="5857875" cy="3286125"/>
          </a:xfrm>
        </p:spPr>
        <p:txBody>
          <a:bodyPr/>
          <a:lstStyle/>
          <a:p>
            <a:pPr algn="just" eaLnBrk="1" hangingPunct="1">
              <a:lnSpc>
                <a:spcPct val="90000"/>
              </a:lnSpc>
              <a:buFont typeface="Arial" charset="0"/>
              <a:buNone/>
            </a:pPr>
            <a:r>
              <a:rPr lang="tr-TR" b="1" smtClean="0"/>
              <a:t>    Kekeme çocukların ailelerinde, ana-babalarının aşırı titiz ve kuralcı olduğu gözlenmiştir. Bu anne ve babaların çocuklarının konuşmasına aşırı önem verdikleri gözlenmiştir. </a:t>
            </a:r>
            <a:endParaRPr lang="tr-TR" b="1" smtClean="0">
              <a:solidFill>
                <a:schemeClr val="accent2"/>
              </a:solidFill>
            </a:endParaRPr>
          </a:p>
          <a:p>
            <a:pPr eaLnBrk="1" hangingPunct="1">
              <a:lnSpc>
                <a:spcPct val="90000"/>
              </a:lnSpc>
              <a:buFont typeface="Wingdings" pitchFamily="2" charset="2"/>
              <a:buNone/>
            </a:pPr>
            <a:endParaRPr lang="tr-TR" b="1" smtClean="0">
              <a:solidFill>
                <a:schemeClr val="accent2"/>
              </a:solidFill>
            </a:endParaRPr>
          </a:p>
        </p:txBody>
      </p:sp>
      <p:pic>
        <p:nvPicPr>
          <p:cNvPr id="14340" name="Picture 7" descr="http://img2.blogcu.com/images/p/s/i/psikoakademi/anne-cocuk2.jpg"/>
          <p:cNvPicPr>
            <a:picLocks noChangeAspect="1" noChangeArrowheads="1"/>
          </p:cNvPicPr>
          <p:nvPr/>
        </p:nvPicPr>
        <p:blipFill>
          <a:blip r:embed="rId2"/>
          <a:srcRect/>
          <a:stretch>
            <a:fillRect/>
          </a:stretch>
        </p:blipFill>
        <p:spPr bwMode="auto">
          <a:xfrm>
            <a:off x="6500813" y="2357438"/>
            <a:ext cx="2095500" cy="19288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5 Dikdörtgen"/>
          <p:cNvSpPr/>
          <p:nvPr/>
        </p:nvSpPr>
        <p:spPr>
          <a:xfrm>
            <a:off x="1714480" y="285728"/>
            <a:ext cx="5715040" cy="707886"/>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AİLENİN TUTUMU</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13</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İçerik Yer Tutucusu"/>
          <p:cNvSpPr>
            <a:spLocks noGrp="1"/>
          </p:cNvSpPr>
          <p:nvPr>
            <p:ph idx="1"/>
          </p:nvPr>
        </p:nvSpPr>
        <p:spPr/>
        <p:txBody>
          <a:bodyPr/>
          <a:lstStyle/>
          <a:p>
            <a:pPr algn="just">
              <a:buFont typeface="Arial" charset="0"/>
              <a:buNone/>
            </a:pPr>
            <a:r>
              <a:rPr lang="tr-TR" b="1" dirty="0" smtClean="0"/>
              <a:t>    Kekemeliğin tedavisinde ilk önce çocukla görüşülerek onun psikolojik durumu hakkında bilgi edinilir. Kekemeliğin altında yatan psikolojik faktörler ortaya çıkarılarak buna yönelik tedaviler uygulanır.</a:t>
            </a:r>
          </a:p>
        </p:txBody>
      </p:sp>
      <p:pic>
        <p:nvPicPr>
          <p:cNvPr id="15364" name="Picture 2" descr="http://saglik.hakkinda-bilgi.org/site/saglik/genel/pedagog.jpeg"/>
          <p:cNvPicPr>
            <a:picLocks noChangeAspect="1" noChangeArrowheads="1"/>
          </p:cNvPicPr>
          <p:nvPr/>
        </p:nvPicPr>
        <p:blipFill>
          <a:blip r:embed="rId2"/>
          <a:srcRect/>
          <a:stretch>
            <a:fillRect/>
          </a:stretch>
        </p:blipFill>
        <p:spPr bwMode="auto">
          <a:xfrm>
            <a:off x="3500438" y="4357688"/>
            <a:ext cx="2214562" cy="1643062"/>
          </a:xfrm>
          <a:prstGeom prst="rect">
            <a:avLst/>
          </a:prstGeom>
          <a:ln w="88900" cap="sq" cmpd="thickThin">
            <a:solidFill>
              <a:srgbClr val="000000"/>
            </a:solidFill>
            <a:prstDash val="solid"/>
            <a:miter lim="800000"/>
          </a:ln>
          <a:effectLst>
            <a:innerShdw blurRad="76200">
              <a:srgbClr val="000000"/>
            </a:innerShdw>
          </a:effectLst>
        </p:spPr>
      </p:pic>
      <p:sp>
        <p:nvSpPr>
          <p:cNvPr id="6" name="5 Dikdörtgen"/>
          <p:cNvSpPr/>
          <p:nvPr/>
        </p:nvSpPr>
        <p:spPr>
          <a:xfrm>
            <a:off x="1500166" y="285728"/>
            <a:ext cx="5857916" cy="707886"/>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TEDAVİ YOLU</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14</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8 İçerik Yer Tutucusu"/>
          <p:cNvSpPr>
            <a:spLocks noGrp="1"/>
          </p:cNvSpPr>
          <p:nvPr>
            <p:ph idx="1"/>
          </p:nvPr>
        </p:nvSpPr>
        <p:spPr>
          <a:xfrm>
            <a:off x="457200" y="1600201"/>
            <a:ext cx="8229600" cy="1828800"/>
          </a:xfrm>
        </p:spPr>
        <p:txBody>
          <a:bodyPr/>
          <a:lstStyle/>
          <a:p>
            <a:pPr algn="ctr" eaLnBrk="1" hangingPunct="1">
              <a:lnSpc>
                <a:spcPct val="90000"/>
              </a:lnSpc>
              <a:buFont typeface="Wingdings" pitchFamily="2" charset="2"/>
              <a:buNone/>
            </a:pPr>
            <a:r>
              <a:rPr lang="tr-TR" b="1" dirty="0" smtClean="0"/>
              <a:t>Normal gelişmekte olan bir çocuğun, </a:t>
            </a:r>
          </a:p>
          <a:p>
            <a:pPr algn="ctr" eaLnBrk="1" hangingPunct="1">
              <a:lnSpc>
                <a:spcPct val="90000"/>
              </a:lnSpc>
              <a:buFont typeface="Wingdings" pitchFamily="2" charset="2"/>
              <a:buNone/>
            </a:pPr>
            <a:r>
              <a:rPr lang="tr-TR" b="1" dirty="0" smtClean="0">
                <a:solidFill>
                  <a:srgbClr val="FF0000"/>
                </a:solidFill>
              </a:rPr>
              <a:t>4-5</a:t>
            </a:r>
            <a:r>
              <a:rPr lang="tr-TR" b="1" dirty="0" smtClean="0"/>
              <a:t> yaşlarından</a:t>
            </a:r>
          </a:p>
          <a:p>
            <a:pPr algn="ctr" eaLnBrk="1" hangingPunct="1">
              <a:lnSpc>
                <a:spcPct val="90000"/>
              </a:lnSpc>
              <a:buFont typeface="Wingdings" pitchFamily="2" charset="2"/>
              <a:buNone/>
            </a:pPr>
            <a:r>
              <a:rPr lang="tr-TR" b="1" dirty="0" smtClean="0"/>
              <a:t>sonra altını ıslatması durumudur.</a:t>
            </a:r>
          </a:p>
        </p:txBody>
      </p:sp>
      <p:pic>
        <p:nvPicPr>
          <p:cNvPr id="16388" name="Picture 2" descr="http://2.bp.blogspot.com/_YX5eOSJ97OA/Sm8wwTPzjbI/AAAAAAAAAVw/ivf5q-XwSyg/s320/pedcer_10_enurezis_1.jpg"/>
          <p:cNvPicPr>
            <a:picLocks noChangeAspect="1" noChangeArrowheads="1"/>
          </p:cNvPicPr>
          <p:nvPr/>
        </p:nvPicPr>
        <p:blipFill>
          <a:blip r:embed="rId2"/>
          <a:srcRect/>
          <a:stretch>
            <a:fillRect/>
          </a:stretch>
        </p:blipFill>
        <p:spPr bwMode="auto">
          <a:xfrm>
            <a:off x="3143250" y="3786188"/>
            <a:ext cx="3357563"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1500166" y="285728"/>
            <a:ext cx="5857916"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2-ALTINI ISLATMA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15</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type="body" idx="1"/>
          </p:nvPr>
        </p:nvSpPr>
        <p:spPr>
          <a:xfrm>
            <a:off x="323850" y="1600200"/>
            <a:ext cx="8362950" cy="892175"/>
          </a:xfrm>
        </p:spPr>
        <p:txBody>
          <a:bodyPr/>
          <a:lstStyle/>
          <a:p>
            <a:pPr eaLnBrk="1" hangingPunct="1">
              <a:lnSpc>
                <a:spcPct val="90000"/>
              </a:lnSpc>
              <a:buFont typeface="Wingdings" pitchFamily="2" charset="2"/>
              <a:buNone/>
            </a:pPr>
            <a:endParaRPr lang="tr-TR" sz="2400" smtClean="0">
              <a:latin typeface="Arial" charset="0"/>
            </a:endParaRPr>
          </a:p>
          <a:p>
            <a:pPr eaLnBrk="1" hangingPunct="1">
              <a:lnSpc>
                <a:spcPct val="90000"/>
              </a:lnSpc>
              <a:buFont typeface="Wingdings" pitchFamily="2" charset="2"/>
              <a:buNone/>
            </a:pPr>
            <a:endParaRPr lang="tr-TR" sz="2400" smtClean="0">
              <a:latin typeface="Arial" charset="0"/>
            </a:endParaRPr>
          </a:p>
        </p:txBody>
      </p:sp>
      <p:sp>
        <p:nvSpPr>
          <p:cNvPr id="17412" name="Rectangle 6"/>
          <p:cNvSpPr>
            <a:spLocks/>
          </p:cNvSpPr>
          <p:nvPr/>
        </p:nvSpPr>
        <p:spPr bwMode="auto">
          <a:xfrm>
            <a:off x="0" y="1214438"/>
            <a:ext cx="9144000" cy="4429125"/>
          </a:xfrm>
          <a:prstGeom prst="rect">
            <a:avLst/>
          </a:prstGeom>
          <a:noFill/>
          <a:ln w="9525">
            <a:noFill/>
            <a:miter lim="800000"/>
            <a:headEnd/>
            <a:tailEnd/>
          </a:ln>
        </p:spPr>
        <p:txBody>
          <a:bodyPr/>
          <a:lstStyle/>
          <a:p>
            <a:pPr marL="342900" indent="-342900" algn="just">
              <a:spcBef>
                <a:spcPct val="20000"/>
              </a:spcBef>
              <a:buFont typeface="Wingdings" pitchFamily="2" charset="2"/>
              <a:buNone/>
            </a:pPr>
            <a:r>
              <a:rPr lang="tr-TR" sz="3200" b="1" dirty="0"/>
              <a:t>	Tuvalet eğitimine erken başlanması ve sert tutum</a:t>
            </a:r>
          </a:p>
          <a:p>
            <a:pPr marL="342900" indent="-342900" algn="just">
              <a:spcBef>
                <a:spcPct val="20000"/>
              </a:spcBef>
              <a:buFont typeface="Wingdings" pitchFamily="2" charset="2"/>
              <a:buNone/>
            </a:pPr>
            <a:r>
              <a:rPr lang="tr-TR" sz="3200" b="1" dirty="0"/>
              <a:t>sergilenmesi çocukta ileride idrar kaçırma ve “karşıt</a:t>
            </a:r>
          </a:p>
          <a:p>
            <a:pPr marL="342900" indent="-342900" algn="just">
              <a:spcBef>
                <a:spcPct val="20000"/>
              </a:spcBef>
              <a:buFont typeface="Wingdings" pitchFamily="2" charset="2"/>
              <a:buNone/>
            </a:pPr>
            <a:r>
              <a:rPr lang="tr-TR" sz="3200" b="1" dirty="0"/>
              <a:t>olma karşı gelme bozukluğunun görülmesine neden</a:t>
            </a:r>
          </a:p>
          <a:p>
            <a:pPr marL="342900" indent="-342900" algn="just">
              <a:spcBef>
                <a:spcPct val="20000"/>
              </a:spcBef>
              <a:buFont typeface="Wingdings" pitchFamily="2" charset="2"/>
              <a:buNone/>
            </a:pPr>
            <a:r>
              <a:rPr lang="tr-TR" sz="3200" b="1" dirty="0"/>
              <a:t>olur. Ailede ölüm, ayrılık, geçimsizlik, okul</a:t>
            </a:r>
          </a:p>
          <a:p>
            <a:pPr marL="342900" indent="-342900" algn="just">
              <a:spcBef>
                <a:spcPct val="20000"/>
              </a:spcBef>
              <a:buFont typeface="Wingdings" pitchFamily="2" charset="2"/>
              <a:buNone/>
            </a:pPr>
            <a:r>
              <a:rPr lang="tr-TR" sz="3200" b="1" dirty="0"/>
              <a:t>başarısızlığı, kardeş doğumu gibi durumlar da</a:t>
            </a:r>
          </a:p>
          <a:p>
            <a:pPr marL="342900" indent="-342900" algn="just">
              <a:spcBef>
                <a:spcPct val="20000"/>
              </a:spcBef>
              <a:buFont typeface="Wingdings" pitchFamily="2" charset="2"/>
              <a:buNone/>
            </a:pPr>
            <a:r>
              <a:rPr lang="tr-TR" sz="3200" b="1" dirty="0"/>
              <a:t>çocukta sıkıntıya neden olarak ikincil altını ıslatmaya</a:t>
            </a:r>
          </a:p>
          <a:p>
            <a:pPr marL="342900" indent="-342900" algn="just">
              <a:spcBef>
                <a:spcPct val="20000"/>
              </a:spcBef>
              <a:buFont typeface="Wingdings" pitchFamily="2" charset="2"/>
              <a:buNone/>
            </a:pPr>
            <a:r>
              <a:rPr lang="tr-TR" sz="3200" b="1" dirty="0"/>
              <a:t>neden olabilir. </a:t>
            </a:r>
          </a:p>
        </p:txBody>
      </p:sp>
      <p:pic>
        <p:nvPicPr>
          <p:cNvPr id="17413" name="Picture 7" descr="http://www.kadinpenceresi.com/files/cocuklarda%20alt%20%C4%B1slatma.jpg"/>
          <p:cNvPicPr>
            <a:picLocks noChangeAspect="1" noChangeArrowheads="1"/>
          </p:cNvPicPr>
          <p:nvPr/>
        </p:nvPicPr>
        <p:blipFill>
          <a:blip r:embed="rId2"/>
          <a:srcRect/>
          <a:stretch>
            <a:fillRect/>
          </a:stretch>
        </p:blipFill>
        <p:spPr bwMode="auto">
          <a:xfrm>
            <a:off x="3429000" y="4786313"/>
            <a:ext cx="1571625" cy="1209675"/>
          </a:xfrm>
          <a:prstGeom prst="rect">
            <a:avLst/>
          </a:prstGeom>
          <a:noFill/>
          <a:ln w="9525">
            <a:noFill/>
            <a:miter lim="800000"/>
            <a:headEnd/>
            <a:tailEnd/>
          </a:ln>
        </p:spPr>
      </p:pic>
      <p:sp>
        <p:nvSpPr>
          <p:cNvPr id="7" name="6 Dikdörtgen"/>
          <p:cNvSpPr/>
          <p:nvPr/>
        </p:nvSpPr>
        <p:spPr>
          <a:xfrm>
            <a:off x="1500166" y="285728"/>
            <a:ext cx="5857916"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OLUŞ ŞEKLİ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6" name="5 Veri Yer Tutucusu"/>
          <p:cNvSpPr>
            <a:spLocks noGrp="1"/>
          </p:cNvSpPr>
          <p:nvPr>
            <p:ph type="dt" sz="half" idx="10"/>
          </p:nvPr>
        </p:nvSpPr>
        <p:spPr/>
        <p:txBody>
          <a:bodyPr/>
          <a:lstStyle/>
          <a:p>
            <a:pPr>
              <a:defRPr/>
            </a:pPr>
            <a:r>
              <a:rPr lang="tr-TR" smtClean="0"/>
              <a:t>17.09.2009</a:t>
            </a:r>
            <a:endParaRPr lang="tr-TR"/>
          </a:p>
        </p:txBody>
      </p:sp>
      <p:sp>
        <p:nvSpPr>
          <p:cNvPr id="8" name="7 Slayt Numarası Yer Tutucusu"/>
          <p:cNvSpPr>
            <a:spLocks noGrp="1"/>
          </p:cNvSpPr>
          <p:nvPr>
            <p:ph type="sldNum" sz="quarter" idx="12"/>
          </p:nvPr>
        </p:nvSpPr>
        <p:spPr/>
        <p:txBody>
          <a:bodyPr/>
          <a:lstStyle/>
          <a:p>
            <a:pPr>
              <a:defRPr/>
            </a:pPr>
            <a:fld id="{2D7F8B45-3446-4D1A-999A-98A04B10C693}" type="slidenum">
              <a:rPr lang="tr-TR" smtClean="0"/>
              <a:pPr>
                <a:defRPr/>
              </a:pPr>
              <a:t>16</a:t>
            </a:fld>
            <a:endParaRPr lang="tr-TR"/>
          </a:p>
        </p:txBody>
      </p:sp>
      <p:sp>
        <p:nvSpPr>
          <p:cNvPr id="9" name="8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body" idx="1"/>
          </p:nvPr>
        </p:nvSpPr>
        <p:spPr>
          <a:xfrm>
            <a:off x="357188" y="1357313"/>
            <a:ext cx="5643562" cy="4500562"/>
          </a:xfrm>
        </p:spPr>
        <p:txBody>
          <a:bodyPr/>
          <a:lstStyle/>
          <a:p>
            <a:pPr eaLnBrk="1" hangingPunct="1">
              <a:lnSpc>
                <a:spcPct val="90000"/>
              </a:lnSpc>
              <a:buFont typeface="Arial" charset="0"/>
              <a:buNone/>
            </a:pPr>
            <a:endParaRPr lang="tr-TR" b="1" dirty="0" smtClean="0">
              <a:solidFill>
                <a:schemeClr val="accent2"/>
              </a:solidFill>
            </a:endParaRPr>
          </a:p>
          <a:p>
            <a:pPr algn="just" eaLnBrk="1" hangingPunct="1">
              <a:lnSpc>
                <a:spcPct val="90000"/>
              </a:lnSpc>
              <a:buFont typeface="Wingdings" pitchFamily="2" charset="2"/>
              <a:buNone/>
            </a:pPr>
            <a:r>
              <a:rPr lang="tr-TR" b="1" dirty="0" smtClean="0"/>
              <a:t>    Bu çocukların anne-babalarında daha çok sorunu gizleme ya da nasıl olsa bizde de daha önce olmuştu, büyüyünce geçer düşüncesiyle tedaviye başvurmama gibi bir sorunla karşı karşıya kalınmaktadır. </a:t>
            </a:r>
            <a:endParaRPr lang="tr-TR" b="1" dirty="0" smtClean="0">
              <a:solidFill>
                <a:schemeClr val="accent2"/>
              </a:solidFill>
            </a:endParaRPr>
          </a:p>
          <a:p>
            <a:pPr eaLnBrk="1" hangingPunct="1">
              <a:lnSpc>
                <a:spcPct val="90000"/>
              </a:lnSpc>
              <a:buFont typeface="Wingdings" pitchFamily="2" charset="2"/>
              <a:buNone/>
            </a:pPr>
            <a:endParaRPr lang="tr-TR" b="1" dirty="0" smtClean="0">
              <a:solidFill>
                <a:schemeClr val="accent2"/>
              </a:solidFill>
            </a:endParaRPr>
          </a:p>
        </p:txBody>
      </p:sp>
      <p:pic>
        <p:nvPicPr>
          <p:cNvPr id="18436" name="Picture 7" descr="http://www.belginguven.com/img/sekerler.jpg"/>
          <p:cNvPicPr>
            <a:picLocks noChangeAspect="1" noChangeArrowheads="1"/>
          </p:cNvPicPr>
          <p:nvPr/>
        </p:nvPicPr>
        <p:blipFill>
          <a:blip r:embed="rId2"/>
          <a:srcRect/>
          <a:stretch>
            <a:fillRect/>
          </a:stretch>
        </p:blipFill>
        <p:spPr bwMode="auto">
          <a:xfrm>
            <a:off x="6286500" y="2000250"/>
            <a:ext cx="2428875" cy="2428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Dikdörtgen"/>
          <p:cNvSpPr/>
          <p:nvPr/>
        </p:nvSpPr>
        <p:spPr>
          <a:xfrm>
            <a:off x="1500166" y="285728"/>
            <a:ext cx="5857916"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YANLIŞ İNANIŞLAR</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17</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idx="1"/>
          </p:nvPr>
        </p:nvSpPr>
        <p:spPr>
          <a:xfrm>
            <a:off x="428596" y="1714488"/>
            <a:ext cx="8072494" cy="4071937"/>
          </a:xfrm>
        </p:spPr>
        <p:txBody>
          <a:bodyPr/>
          <a:lstStyle/>
          <a:p>
            <a:pPr algn="just" eaLnBrk="1" hangingPunct="1">
              <a:buFont typeface="Wingdings" pitchFamily="2" charset="2"/>
              <a:buNone/>
            </a:pPr>
            <a:r>
              <a:rPr lang="tr-TR" b="1" dirty="0" smtClean="0"/>
              <a:t>    Bu tür rahatsızlığı olan çocukların ailelerinde kolay öfkelenme, şiddet uygulama, çocuğu başkalarının yanında utandırma gibi yanlış tutum ve davranışlar da görülebilmektedir. Bazı aileler ise aksine bu durumu sevecenlikle karşılama, bezleme yoluna gitmektedirler. </a:t>
            </a:r>
          </a:p>
        </p:txBody>
      </p:sp>
      <p:sp>
        <p:nvSpPr>
          <p:cNvPr id="5" name="4 Dikdörtgen"/>
          <p:cNvSpPr/>
          <p:nvPr/>
        </p:nvSpPr>
        <p:spPr>
          <a:xfrm>
            <a:off x="1428728" y="285728"/>
            <a:ext cx="6072230" cy="707886"/>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YANLIŞ İNANIŞLAR</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18</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p:cNvSpPr>
          <p:nvPr>
            <p:ph idx="1"/>
          </p:nvPr>
        </p:nvSpPr>
        <p:spPr>
          <a:xfrm>
            <a:off x="2786050" y="1857364"/>
            <a:ext cx="5929354" cy="4429125"/>
          </a:xfrm>
        </p:spPr>
        <p:txBody>
          <a:bodyPr/>
          <a:lstStyle/>
          <a:p>
            <a:pPr algn="just">
              <a:buFont typeface="Arial" charset="0"/>
              <a:buNone/>
            </a:pPr>
            <a:r>
              <a:rPr lang="tr-TR" b="1" dirty="0" smtClean="0"/>
              <a:t>    Tedavi edilmeyen çocuklarda pasif saldırganlık, içe dönüklük, utangaçlık gibi sorunların gelişebilmesi, ileri yaşlarda ise davranım bozukluklarının görülebilmesidir. </a:t>
            </a:r>
          </a:p>
        </p:txBody>
      </p:sp>
      <p:pic>
        <p:nvPicPr>
          <p:cNvPr id="19460" name="Picture 4" descr="http://www.eyupmerkez.com/main/yuklemeler/2008/03/mutsuzluk.jpg"/>
          <p:cNvPicPr>
            <a:picLocks noChangeAspect="1" noChangeArrowheads="1"/>
          </p:cNvPicPr>
          <p:nvPr/>
        </p:nvPicPr>
        <p:blipFill>
          <a:blip r:embed="rId2"/>
          <a:srcRect/>
          <a:stretch>
            <a:fillRect/>
          </a:stretch>
        </p:blipFill>
        <p:spPr bwMode="auto">
          <a:xfrm>
            <a:off x="357158" y="2071678"/>
            <a:ext cx="2643206" cy="2971800"/>
          </a:xfrm>
          <a:prstGeom prst="rect">
            <a:avLst/>
          </a:prstGeom>
          <a:ln w="88900" cap="sq" cmpd="thickThin">
            <a:solidFill>
              <a:srgbClr val="000000"/>
            </a:solidFill>
            <a:prstDash val="solid"/>
            <a:miter lim="800000"/>
          </a:ln>
          <a:effectLst>
            <a:innerShdw blurRad="76200">
              <a:srgbClr val="000000"/>
            </a:innerShdw>
          </a:effectLst>
        </p:spPr>
      </p:pic>
      <p:sp>
        <p:nvSpPr>
          <p:cNvPr id="7" name="6 Dikdörtgen"/>
          <p:cNvSpPr/>
          <p:nvPr/>
        </p:nvSpPr>
        <p:spPr>
          <a:xfrm>
            <a:off x="1428728" y="0"/>
            <a:ext cx="6072230" cy="1323439"/>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TEDAVİ OLUNMADIĞINDA DOĞABİLECEK SORUNLAR</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19</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p:cNvSpPr>
          <p:nvPr>
            <p:ph type="body" idx="1"/>
          </p:nvPr>
        </p:nvSpPr>
        <p:spPr>
          <a:xfrm>
            <a:off x="214313" y="1500174"/>
            <a:ext cx="8786812" cy="2714644"/>
          </a:xfrm>
        </p:spPr>
        <p:txBody>
          <a:bodyPr/>
          <a:lstStyle/>
          <a:p>
            <a:pPr algn="just">
              <a:lnSpc>
                <a:spcPct val="80000"/>
              </a:lnSpc>
              <a:buNone/>
            </a:pPr>
            <a:r>
              <a:rPr lang="tr-TR" b="1" dirty="0" smtClean="0"/>
              <a:t>	İnsanların özellikle de çocukların, doğa şartlarına olduğu kadar toplum şartlarına ve kurallarına da uyum sağlaması gerekir. Çocuk için her yeni gelişme değişen şartlarla birlikte beraberinde çeşitli güçlükler demektir ki bu yeni durum, alışıncaya kadar çocukta uyum sorunları yaratabilir.</a:t>
            </a:r>
            <a:endParaRPr lang="tr-TR" b="1" dirty="0" smtClean="0">
              <a:latin typeface="Arial" charset="0"/>
            </a:endParaRPr>
          </a:p>
        </p:txBody>
      </p:sp>
      <p:pic>
        <p:nvPicPr>
          <p:cNvPr id="3076" name="Picture 5" descr="http://img03.blogcu.com/images/r/a/m/ramazan05/dagda_tirmanis_1240924911.jpg"/>
          <p:cNvPicPr>
            <a:picLocks noChangeAspect="1" noChangeArrowheads="1"/>
          </p:cNvPicPr>
          <p:nvPr/>
        </p:nvPicPr>
        <p:blipFill>
          <a:blip r:embed="rId2"/>
          <a:srcRect/>
          <a:stretch>
            <a:fillRect/>
          </a:stretch>
        </p:blipFill>
        <p:spPr bwMode="auto">
          <a:xfrm>
            <a:off x="2643174" y="4071942"/>
            <a:ext cx="4364037" cy="1851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5 Dikdörtgen"/>
          <p:cNvSpPr/>
          <p:nvPr/>
        </p:nvSpPr>
        <p:spPr>
          <a:xfrm>
            <a:off x="3000364" y="285728"/>
            <a:ext cx="2714644" cy="769441"/>
          </a:xfrm>
          <a:prstGeom prst="rect">
            <a:avLst/>
          </a:prstGeom>
          <a:noFill/>
        </p:spPr>
        <p:txBody>
          <a:bodyPr wrap="square" lIns="91440" tIns="45720" rIns="91440" bIns="45720">
            <a:spAutoFit/>
          </a:bodyPr>
          <a:lstStyle/>
          <a:p>
            <a:pPr algn="ctr"/>
            <a:r>
              <a:rPr lang="tr-T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endParaRPr lang="tr-T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2</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2 İçerik Yer Tutucusu"/>
          <p:cNvSpPr>
            <a:spLocks noGrp="1"/>
          </p:cNvSpPr>
          <p:nvPr>
            <p:ph idx="1"/>
          </p:nvPr>
        </p:nvSpPr>
        <p:spPr>
          <a:xfrm>
            <a:off x="142875" y="1571611"/>
            <a:ext cx="6105525" cy="4286263"/>
          </a:xfrm>
        </p:spPr>
        <p:txBody>
          <a:bodyPr/>
          <a:lstStyle/>
          <a:p>
            <a:pPr algn="just">
              <a:buFont typeface="Arial" charset="0"/>
              <a:buNone/>
            </a:pPr>
            <a:r>
              <a:rPr lang="tr-TR" b="1" dirty="0" smtClean="0"/>
              <a:t>    Tedavide klasik olarak; çocuğun asla bezlenmemesi, akşam sıvı alımının kısıtlanması, ıslatmadığı geceler için ödüllendirilmesi, idrar tutulmasını kolaylaştırıcı ilaçların kullanımı gibi yöntemler denenmekte ve başarılı olunmaktadır. </a:t>
            </a:r>
          </a:p>
        </p:txBody>
      </p:sp>
      <p:pic>
        <p:nvPicPr>
          <p:cNvPr id="21508" name="Picture 2" descr="http://tbn3.google.com/images?q=tbn:V1yfUmI3rQcGPM:http://www.hesmakina.com.tr/images/urunler/ped_uretim_hatlari/cocuk_bezi/hes_bd_500/4.jpg">
            <a:hlinkClick r:id="rId2"/>
          </p:cNvPr>
          <p:cNvPicPr>
            <a:picLocks noChangeAspect="1" noChangeArrowheads="1"/>
          </p:cNvPicPr>
          <p:nvPr/>
        </p:nvPicPr>
        <p:blipFill>
          <a:blip r:embed="rId3"/>
          <a:srcRect/>
          <a:stretch>
            <a:fillRect/>
          </a:stretch>
        </p:blipFill>
        <p:spPr bwMode="auto">
          <a:xfrm>
            <a:off x="6643702" y="2071678"/>
            <a:ext cx="2071688" cy="2714630"/>
          </a:xfrm>
          <a:prstGeom prst="rect">
            <a:avLst/>
          </a:prstGeom>
          <a:ln w="228600" cap="sq" cmpd="thickThin">
            <a:solidFill>
              <a:srgbClr val="000000"/>
            </a:solidFill>
            <a:prstDash val="solid"/>
            <a:miter lim="800000"/>
          </a:ln>
          <a:effectLst>
            <a:innerShdw blurRad="76200">
              <a:srgbClr val="000000"/>
            </a:innerShdw>
          </a:effectLst>
        </p:spPr>
      </p:pic>
      <p:sp>
        <p:nvSpPr>
          <p:cNvPr id="6" name="5 Dikdörtgen"/>
          <p:cNvSpPr/>
          <p:nvPr/>
        </p:nvSpPr>
        <p:spPr>
          <a:xfrm>
            <a:off x="1428728" y="285728"/>
            <a:ext cx="6072230" cy="707886"/>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TEDAVİ ŞEKLİ</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20</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5 İçerik Yer Tutucusu"/>
          <p:cNvSpPr>
            <a:spLocks noGrp="1"/>
          </p:cNvSpPr>
          <p:nvPr>
            <p:ph sz="half" idx="2"/>
          </p:nvPr>
        </p:nvSpPr>
        <p:spPr>
          <a:xfrm>
            <a:off x="428596" y="2000240"/>
            <a:ext cx="6286544" cy="3643309"/>
          </a:xfrm>
        </p:spPr>
        <p:txBody>
          <a:bodyPr/>
          <a:lstStyle/>
          <a:p>
            <a:pPr algn="just" eaLnBrk="1" hangingPunct="1">
              <a:buFont typeface="Wingdings" pitchFamily="2" charset="2"/>
              <a:buNone/>
            </a:pPr>
            <a:r>
              <a:rPr lang="tr-TR" sz="3200" b="1" dirty="0" smtClean="0"/>
              <a:t>	Çocuğun kakasını tutma ve bırakma işlevini kontrol edebileceği yaşa gelmiş olmasına karşın, istemli ya da istem dışı olarak kakasını uygun olmayan yerlere bırakma ile belirlenen bir bozukluktur. </a:t>
            </a:r>
          </a:p>
          <a:p>
            <a:pPr algn="just">
              <a:buFont typeface="Arial" charset="0"/>
              <a:buNone/>
            </a:pPr>
            <a:endParaRPr lang="tr-TR" b="1" dirty="0" smtClean="0"/>
          </a:p>
        </p:txBody>
      </p:sp>
      <p:pic>
        <p:nvPicPr>
          <p:cNvPr id="22532" name="Picture 6" descr="http://www.psikodestekcocuk.com/alt-islatma.jpg"/>
          <p:cNvPicPr>
            <a:picLocks noChangeAspect="1" noChangeArrowheads="1"/>
          </p:cNvPicPr>
          <p:nvPr/>
        </p:nvPicPr>
        <p:blipFill>
          <a:blip r:embed="rId2"/>
          <a:srcRect/>
          <a:stretch>
            <a:fillRect/>
          </a:stretch>
        </p:blipFill>
        <p:spPr bwMode="auto">
          <a:xfrm>
            <a:off x="6858016" y="2214554"/>
            <a:ext cx="1928815" cy="2571768"/>
          </a:xfrm>
          <a:prstGeom prst="ellipse">
            <a:avLst/>
          </a:prstGeom>
          <a:ln>
            <a:noFill/>
          </a:ln>
          <a:effectLst>
            <a:softEdge rad="112500"/>
          </a:effectLst>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3-ALTINI KİRLETME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08E8FC50-33BB-4A37-87F9-E1C513E5973C}" type="slidenum">
              <a:rPr lang="tr-TR" smtClean="0"/>
              <a:pPr>
                <a:defRPr/>
              </a:pPr>
              <a:t>21</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2 İçerik Yer Tutucusu"/>
          <p:cNvSpPr>
            <a:spLocks noGrp="1"/>
          </p:cNvSpPr>
          <p:nvPr>
            <p:ph idx="1"/>
          </p:nvPr>
        </p:nvSpPr>
        <p:spPr>
          <a:xfrm>
            <a:off x="142844" y="1428736"/>
            <a:ext cx="8572560" cy="2428892"/>
          </a:xfrm>
        </p:spPr>
        <p:txBody>
          <a:bodyPr/>
          <a:lstStyle/>
          <a:p>
            <a:pPr algn="just" eaLnBrk="1" hangingPunct="1">
              <a:lnSpc>
                <a:spcPct val="90000"/>
              </a:lnSpc>
              <a:buFont typeface="Wingdings" pitchFamily="2" charset="2"/>
              <a:buNone/>
            </a:pPr>
            <a:r>
              <a:rPr lang="tr-TR" b="1" dirty="0" smtClean="0"/>
              <a:t>	Bu tanının konulabilmesi çocuğun en az 4 yaşında olması gerekir. Tuvalet eğitimine erken başlanılan çocuklarda altını kirletme görülebilmektedir. Çünkü, yeterli kas gelişimi olmadığı için bu durumu çocuk engelleyemez.</a:t>
            </a:r>
          </a:p>
        </p:txBody>
      </p:sp>
      <p:pic>
        <p:nvPicPr>
          <p:cNvPr id="23556" name="Picture 2" descr="http://www.anneyiz.biz/dalinweb/up_pics/4e728e2cf0a77da27b1348e177feecf7.jpg"/>
          <p:cNvPicPr>
            <a:picLocks noChangeAspect="1" noChangeArrowheads="1"/>
          </p:cNvPicPr>
          <p:nvPr/>
        </p:nvPicPr>
        <p:blipFill>
          <a:blip r:embed="rId2"/>
          <a:srcRect/>
          <a:stretch>
            <a:fillRect/>
          </a:stretch>
        </p:blipFill>
        <p:spPr bwMode="auto">
          <a:xfrm>
            <a:off x="3071813" y="3786188"/>
            <a:ext cx="3500437" cy="21097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OLUŞ SEBEBİ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22</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type="body" idx="1"/>
          </p:nvPr>
        </p:nvSpPr>
        <p:spPr>
          <a:xfrm>
            <a:off x="285750" y="1428750"/>
            <a:ext cx="8572500" cy="2786068"/>
          </a:xfrm>
        </p:spPr>
        <p:txBody>
          <a:bodyPr/>
          <a:lstStyle/>
          <a:p>
            <a:pPr algn="just" eaLnBrk="1" hangingPunct="1">
              <a:lnSpc>
                <a:spcPct val="90000"/>
              </a:lnSpc>
              <a:buNone/>
            </a:pPr>
            <a:r>
              <a:rPr lang="tr-TR" sz="2400" b="1" dirty="0" smtClean="0">
                <a:solidFill>
                  <a:schemeClr val="accent2"/>
                </a:solidFill>
              </a:rPr>
              <a:t>	</a:t>
            </a:r>
            <a:r>
              <a:rPr lang="tr-TR" b="1" dirty="0" smtClean="0"/>
              <a:t>Ayrıca aşırı titiz ve katı disiplin uygulayan anneye karşı, bir tepki şeklinde de ortaya çıkabilmektedir. Yeni bir kardeşin doğumu, anneden ayrılık, korkutucu olaylar hastaneye yatış, anaokuluna gidiş gibi tedirgin edici durumlar, çocukta bir gerilemeye yol açar. </a:t>
            </a:r>
          </a:p>
        </p:txBody>
      </p:sp>
      <p:pic>
        <p:nvPicPr>
          <p:cNvPr id="24580" name="Picture 6" descr="http://www320d.mackolik.com/Nethaber.Statics/Images/news/d/v/dayakcinineli.jpg"/>
          <p:cNvPicPr>
            <a:picLocks noChangeAspect="1" noChangeArrowheads="1"/>
          </p:cNvPicPr>
          <p:nvPr/>
        </p:nvPicPr>
        <p:blipFill>
          <a:blip r:embed="rId2"/>
          <a:srcRect/>
          <a:stretch>
            <a:fillRect/>
          </a:stretch>
        </p:blipFill>
        <p:spPr bwMode="auto">
          <a:xfrm>
            <a:off x="3786182" y="4214818"/>
            <a:ext cx="2371725" cy="18383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OLUŞ SEBEBİ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23</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p:cNvSpPr>
          <p:nvPr>
            <p:ph type="body" idx="1"/>
          </p:nvPr>
        </p:nvSpPr>
        <p:spPr>
          <a:xfrm>
            <a:off x="142845" y="1285875"/>
            <a:ext cx="6357982" cy="5072063"/>
          </a:xfrm>
        </p:spPr>
        <p:txBody>
          <a:bodyPr/>
          <a:lstStyle/>
          <a:p>
            <a:pPr algn="just" eaLnBrk="1" hangingPunct="1">
              <a:lnSpc>
                <a:spcPct val="90000"/>
              </a:lnSpc>
              <a:buFont typeface="Wingdings" pitchFamily="2" charset="2"/>
              <a:buNone/>
            </a:pPr>
            <a:r>
              <a:rPr lang="tr-TR" b="1" dirty="0" smtClean="0"/>
              <a:t> 	Altını kirletme çocuğun annesiyle arasındaki bozuk ilişkiyi gösteren bir durum olarak da değerlendirilebilir. Altını kirletme, çocuğu utandıran, kendine saygısını zedeleyen, sosyal yaşamını, arkadaş, aile ilişkilerini bozan bir belirti olduğundan tedavi büyük önem taşır. </a:t>
            </a:r>
          </a:p>
        </p:txBody>
      </p:sp>
      <p:pic>
        <p:nvPicPr>
          <p:cNvPr id="25604" name="Picture 6" descr="http://www.demokratgazetesi.com/images_up/doktor1.jpg"/>
          <p:cNvPicPr>
            <a:picLocks noChangeAspect="1" noChangeArrowheads="1"/>
          </p:cNvPicPr>
          <p:nvPr/>
        </p:nvPicPr>
        <p:blipFill>
          <a:blip r:embed="rId2"/>
          <a:srcRect/>
          <a:stretch>
            <a:fillRect/>
          </a:stretch>
        </p:blipFill>
        <p:spPr bwMode="auto">
          <a:xfrm>
            <a:off x="6572250" y="1500174"/>
            <a:ext cx="2405063" cy="3214710"/>
          </a:xfrm>
          <a:prstGeom prst="rect">
            <a:avLst/>
          </a:prstGeom>
          <a:ln w="88900" cap="sq" cmpd="thickThin">
            <a:solidFill>
              <a:srgbClr val="000000"/>
            </a:solidFill>
            <a:prstDash val="solid"/>
            <a:miter lim="800000"/>
          </a:ln>
          <a:effectLst>
            <a:innerShdw blurRad="76200">
              <a:srgbClr val="000000"/>
            </a:innerShdw>
          </a:effectLst>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TEDAVİNİN ÖNEMİ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24</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p:cNvSpPr>
          <p:nvPr>
            <p:ph type="body" idx="1"/>
          </p:nvPr>
        </p:nvSpPr>
        <p:spPr>
          <a:xfrm>
            <a:off x="457200" y="1357298"/>
            <a:ext cx="8329642" cy="4500594"/>
          </a:xfrm>
        </p:spPr>
        <p:txBody>
          <a:bodyPr/>
          <a:lstStyle/>
          <a:p>
            <a:pPr algn="just" eaLnBrk="1" hangingPunct="1">
              <a:buFont typeface="Wingdings" pitchFamily="2" charset="2"/>
              <a:buChar char="Ø"/>
            </a:pPr>
            <a:r>
              <a:rPr lang="tr-TR" sz="2400" b="1" dirty="0" smtClean="0">
                <a:solidFill>
                  <a:srgbClr val="FF0000"/>
                </a:solidFill>
              </a:rPr>
              <a:t>Altını kirletmeyi sürdüren çocuklar için izlenebilecek bazı öneriler şunlardır: </a:t>
            </a:r>
          </a:p>
          <a:p>
            <a:pPr algn="just" eaLnBrk="1" hangingPunct="1">
              <a:buFont typeface="Wingdings" pitchFamily="2" charset="2"/>
              <a:buChar char="ü"/>
            </a:pPr>
            <a:r>
              <a:rPr lang="tr-TR" b="1" dirty="0" smtClean="0"/>
              <a:t>Okul durumuna göre, sabahçı ise öğleden sonra, öğlenci ise sabahleyin kakası gelsin veya gelmesin tuvalete oturması ve kakasını yapıncaya kadar beklemesi, gerekirse bunu günde birkaç kez tekrarlaması, ancak kakasını yapmamışsa, başka bir şey (oyun, ders, yemek gibi) yapmaması istenir. </a:t>
            </a:r>
          </a:p>
          <a:p>
            <a:pPr eaLnBrk="1" hangingPunct="1">
              <a:buFont typeface="Arial" charset="0"/>
              <a:buNone/>
            </a:pPr>
            <a:endParaRPr lang="tr-TR" b="1"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TEDAVİNİN SÜRECİ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25</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İçerik Yer Tutucusu"/>
          <p:cNvSpPr>
            <a:spLocks noGrp="1"/>
          </p:cNvSpPr>
          <p:nvPr>
            <p:ph idx="1"/>
          </p:nvPr>
        </p:nvSpPr>
        <p:spPr>
          <a:xfrm>
            <a:off x="1500166" y="1643050"/>
            <a:ext cx="6115064" cy="3786214"/>
          </a:xfrm>
        </p:spPr>
        <p:txBody>
          <a:bodyPr/>
          <a:lstStyle/>
          <a:p>
            <a:pPr algn="just">
              <a:buFont typeface="Arial" charset="0"/>
              <a:buNone/>
            </a:pPr>
            <a:r>
              <a:rPr lang="tr-TR" b="1" dirty="0" smtClean="0"/>
              <a:t>    7-10 günlük takvim tutup, her günkü durumu not etmesi ve tekrar etmesi istenir. Dışkısını tutabildiği günlerin sayısı artmışsa, kendisi ile oyun oynanır. Uygun biçimlerde ödüllendirilir. </a:t>
            </a:r>
          </a:p>
          <a:p>
            <a:pPr algn="just"/>
            <a:endParaRPr lang="tr-TR" b="1"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TEDAVİNİN SÜRECİ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26</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type="body" idx="1"/>
          </p:nvPr>
        </p:nvSpPr>
        <p:spPr>
          <a:xfrm>
            <a:off x="468313" y="1643051"/>
            <a:ext cx="8229600" cy="2357453"/>
          </a:xfrm>
        </p:spPr>
        <p:txBody>
          <a:bodyPr/>
          <a:lstStyle/>
          <a:p>
            <a:pPr algn="just" eaLnBrk="1" hangingPunct="1">
              <a:lnSpc>
                <a:spcPct val="90000"/>
              </a:lnSpc>
              <a:buFont typeface="Arial" charset="0"/>
              <a:buNone/>
            </a:pPr>
            <a:r>
              <a:rPr lang="tr-TR" b="1" dirty="0" smtClean="0"/>
              <a:t>    Çok lifli diyet veya yumuşatıcı ilaçlar kullanılarak çocuğun bağırsaklarını mümkün olduğu kadar boşalttığından emin olunur. Kabızlık çeken veya bağırsakları çok dolu olan bir çocuğun bu sorunu aşması zordur. </a:t>
            </a:r>
          </a:p>
          <a:p>
            <a:pPr algn="just" eaLnBrk="1" hangingPunct="1">
              <a:lnSpc>
                <a:spcPct val="90000"/>
              </a:lnSpc>
              <a:buFont typeface="Arial" charset="0"/>
              <a:buNone/>
            </a:pPr>
            <a:r>
              <a:rPr lang="tr-TR" b="1" dirty="0" smtClean="0"/>
              <a:t> </a:t>
            </a:r>
          </a:p>
        </p:txBody>
      </p:sp>
      <p:pic>
        <p:nvPicPr>
          <p:cNvPr id="28676" name="Picture 5" descr="http://saglik.hakkinda-bilgi.org/site/saglik/cocuk/tuvalet_egitimi.jpg"/>
          <p:cNvPicPr>
            <a:picLocks noChangeAspect="1" noChangeArrowheads="1"/>
          </p:cNvPicPr>
          <p:nvPr/>
        </p:nvPicPr>
        <p:blipFill>
          <a:blip r:embed="rId2"/>
          <a:srcRect/>
          <a:stretch>
            <a:fillRect/>
          </a:stretch>
        </p:blipFill>
        <p:spPr bwMode="auto">
          <a:xfrm>
            <a:off x="3286117" y="4071943"/>
            <a:ext cx="2500330" cy="19288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4-ALTINI KİRLETME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27</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İçerik Yer Tutucusu"/>
          <p:cNvSpPr>
            <a:spLocks noGrp="1"/>
          </p:cNvSpPr>
          <p:nvPr>
            <p:ph idx="1"/>
          </p:nvPr>
        </p:nvSpPr>
        <p:spPr>
          <a:xfrm>
            <a:off x="457200" y="1643050"/>
            <a:ext cx="8229600" cy="4483113"/>
          </a:xfrm>
        </p:spPr>
        <p:txBody>
          <a:bodyPr/>
          <a:lstStyle/>
          <a:p>
            <a:pPr algn="just">
              <a:buFont typeface="Arial" charset="0"/>
              <a:buNone/>
            </a:pPr>
            <a:r>
              <a:rPr lang="tr-TR" b="1" dirty="0" smtClean="0"/>
              <a:t>   Altını pisleten çocuklar, kirli iç çamaşırını temizlemelidir. Bu bir, ceza olmayıp, sorunun daha çok farkına varmalarına ve bundan kurtulmak için daha istekli olmalarına yardımcı olmanın bir aracıdır. Altını pisleten çocuklar, temizleme işini sıkıcı buldukları için konuya duyarlı olmayı öğrenirler.</a:t>
            </a:r>
          </a:p>
          <a:p>
            <a:pPr algn="just"/>
            <a:endParaRPr lang="tr-TR"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ALTINI KİRLETME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28</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İçerik Yer Tutucusu"/>
          <p:cNvSpPr>
            <a:spLocks noGrp="1"/>
          </p:cNvSpPr>
          <p:nvPr>
            <p:ph idx="1"/>
          </p:nvPr>
        </p:nvSpPr>
        <p:spPr>
          <a:xfrm>
            <a:off x="1071538" y="2214555"/>
            <a:ext cx="6858048" cy="2428892"/>
          </a:xfrm>
        </p:spPr>
        <p:txBody>
          <a:bodyPr/>
          <a:lstStyle/>
          <a:p>
            <a:pPr algn="just">
              <a:buFont typeface="Arial" charset="0"/>
              <a:buNone/>
            </a:pPr>
            <a:r>
              <a:rPr lang="tr-TR" b="1" dirty="0" smtClean="0"/>
              <a:t>    Başarının fazlasıyla ödüllendirilmesi, altını pisleten çocuklarda kolayca gelişen, güvensizlik ve başarısızlık duygularını engellemede yardımcı olacaktır. </a:t>
            </a:r>
          </a:p>
          <a:p>
            <a:pPr algn="just"/>
            <a:endParaRPr lang="tr-TR" b="1"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ALTINI KİRLETME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29</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İçerik Yer Tutucusu"/>
          <p:cNvSpPr>
            <a:spLocks noGrp="1"/>
          </p:cNvSpPr>
          <p:nvPr>
            <p:ph idx="1"/>
          </p:nvPr>
        </p:nvSpPr>
        <p:spPr>
          <a:xfrm>
            <a:off x="214313" y="2214563"/>
            <a:ext cx="5072062" cy="3911600"/>
          </a:xfrm>
        </p:spPr>
        <p:txBody>
          <a:bodyPr/>
          <a:lstStyle/>
          <a:p>
            <a:pPr algn="just">
              <a:lnSpc>
                <a:spcPct val="80000"/>
              </a:lnSpc>
              <a:buFont typeface="Arial" charset="0"/>
              <a:buNone/>
            </a:pPr>
            <a:r>
              <a:rPr lang="tr-TR" b="1" smtClean="0"/>
              <a:t>    Bu sorunlar her çocukta görülebilir. Yeni şartlara uyum sağlandıkça uyum bozuklukları kendiliğinden düzelir. Bunlar geçici uyum bozukluklarıdır.</a:t>
            </a:r>
          </a:p>
          <a:p>
            <a:pPr>
              <a:lnSpc>
                <a:spcPct val="80000"/>
              </a:lnSpc>
              <a:buFont typeface="Arial" charset="0"/>
              <a:buNone/>
            </a:pPr>
            <a:r>
              <a:rPr lang="tr-TR" b="1" smtClean="0"/>
              <a:t>   </a:t>
            </a:r>
          </a:p>
          <a:p>
            <a:pPr>
              <a:lnSpc>
                <a:spcPct val="80000"/>
              </a:lnSpc>
              <a:buFont typeface="Arial" charset="0"/>
              <a:buNone/>
            </a:pPr>
            <a:r>
              <a:rPr lang="tr-TR" b="1" smtClean="0"/>
              <a:t> 		</a:t>
            </a:r>
          </a:p>
          <a:p>
            <a:endParaRPr lang="tr-TR" b="1" smtClean="0"/>
          </a:p>
        </p:txBody>
      </p:sp>
      <p:pic>
        <p:nvPicPr>
          <p:cNvPr id="4102" name="Picture 6" descr="http://www.duzcefatihio.k12.tr/tr/yukleme/cocuk_hasta1.jpg"/>
          <p:cNvPicPr>
            <a:picLocks noChangeAspect="1" noChangeArrowheads="1"/>
          </p:cNvPicPr>
          <p:nvPr/>
        </p:nvPicPr>
        <p:blipFill>
          <a:blip r:embed="rId2"/>
          <a:srcRect/>
          <a:stretch>
            <a:fillRect/>
          </a:stretch>
        </p:blipFill>
        <p:spPr bwMode="auto">
          <a:xfrm>
            <a:off x="5429256" y="2214555"/>
            <a:ext cx="3267075" cy="2286016"/>
          </a:xfrm>
          <a:prstGeom prst="rect">
            <a:avLst/>
          </a:prstGeom>
          <a:ln w="88900" cap="sq" cmpd="thickThin">
            <a:solidFill>
              <a:srgbClr val="000000"/>
            </a:solidFill>
            <a:prstDash val="solid"/>
            <a:miter lim="800000"/>
          </a:ln>
          <a:effectLst>
            <a:innerShdw blurRad="76200">
              <a:srgbClr val="000000"/>
            </a:innerShdw>
          </a:effectLst>
        </p:spPr>
      </p:pic>
      <p:sp>
        <p:nvSpPr>
          <p:cNvPr id="4" name="3 Veri Yer Tutucusu"/>
          <p:cNvSpPr>
            <a:spLocks noGrp="1"/>
          </p:cNvSpPr>
          <p:nvPr>
            <p:ph type="dt" sz="half" idx="10"/>
          </p:nvPr>
        </p:nvSpPr>
        <p:spPr/>
        <p:txBody>
          <a:bodyPr/>
          <a:lstStyle/>
          <a:p>
            <a:pPr>
              <a:defRPr/>
            </a:pPr>
            <a:r>
              <a:rPr lang="tr-TR" smtClean="0"/>
              <a:t>17.09.2009</a:t>
            </a:r>
            <a:endParaRPr lang="tr-TR"/>
          </a:p>
        </p:txBody>
      </p:sp>
      <p:sp>
        <p:nvSpPr>
          <p:cNvPr id="5" name="4 Slayt Numarası Yer Tutucusu"/>
          <p:cNvSpPr>
            <a:spLocks noGrp="1"/>
          </p:cNvSpPr>
          <p:nvPr>
            <p:ph type="sldNum" sz="quarter" idx="12"/>
          </p:nvPr>
        </p:nvSpPr>
        <p:spPr/>
        <p:txBody>
          <a:bodyPr/>
          <a:lstStyle/>
          <a:p>
            <a:pPr>
              <a:defRPr/>
            </a:pPr>
            <a:fld id="{2D7F8B45-3446-4D1A-999A-98A04B10C693}" type="slidenum">
              <a:rPr lang="tr-TR" smtClean="0"/>
              <a:pPr>
                <a:defRPr/>
              </a:pPr>
              <a:t>3</a:t>
            </a:fld>
            <a:endParaRPr lang="tr-TR"/>
          </a:p>
        </p:txBody>
      </p:sp>
      <p:sp>
        <p:nvSpPr>
          <p:cNvPr id="6" name="5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body" idx="1"/>
          </p:nvPr>
        </p:nvSpPr>
        <p:spPr/>
        <p:txBody>
          <a:bodyPr/>
          <a:lstStyle/>
          <a:p>
            <a:pPr algn="just" eaLnBrk="1" hangingPunct="1">
              <a:buFont typeface="Wingdings" pitchFamily="2" charset="2"/>
              <a:buChar char="ü"/>
            </a:pPr>
            <a:r>
              <a:rPr lang="tr-TR" b="1" dirty="0" smtClean="0"/>
              <a:t>Tıbbi müdahale, uygun bir rejim ile birlikte dışkının kontrolü için lavman, müshil ilacı ve fitil kullanarak, dışkı ile doğrudan fiziksel kontrolü sağlamaya çalışılır. </a:t>
            </a:r>
          </a:p>
          <a:p>
            <a:pPr eaLnBrk="1" hangingPunct="1">
              <a:buFont typeface="Wingdings" pitchFamily="2" charset="2"/>
              <a:buChar char="ü"/>
            </a:pPr>
            <a:endParaRPr lang="tr-TR" sz="2400" dirty="0" smtClean="0">
              <a:solidFill>
                <a:schemeClr val="accent2"/>
              </a:solidFill>
            </a:endParaRPr>
          </a:p>
          <a:p>
            <a:pPr algn="just" eaLnBrk="1" hangingPunct="1">
              <a:buFont typeface="Arial" charset="0"/>
              <a:buNone/>
            </a:pPr>
            <a:r>
              <a:rPr lang="tr-TR" sz="2400" dirty="0" smtClean="0">
                <a:solidFill>
                  <a:srgbClr val="FF0000"/>
                </a:solidFill>
              </a:rPr>
              <a:t>     ÖNEMLİ:</a:t>
            </a:r>
            <a:r>
              <a:rPr lang="tr-TR" sz="2400" dirty="0" smtClean="0">
                <a:solidFill>
                  <a:schemeClr val="accent2"/>
                </a:solidFill>
              </a:rPr>
              <a:t> </a:t>
            </a:r>
            <a:r>
              <a:rPr lang="tr-TR" sz="2400" dirty="0" smtClean="0"/>
              <a:t>Altını kirletme 4 yaşından sonra her çocuk için çok ürkütücü bir sorundur ve ciddi olabilecek duygusal sonuçlarının önlenmesi için etkin bir tedavi gerektirir. Tedavi sağlanmazsa, kolaylıkla psikolojik sarsıntıya yol açabilir. Bu nedenle bir uzmanın yardımına başvurmakta gecikmemelidir.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ALTINI KİRLETME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30</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p:cNvSpPr>
          <p:nvPr>
            <p:ph type="body" idx="1"/>
          </p:nvPr>
        </p:nvSpPr>
        <p:spPr>
          <a:xfrm>
            <a:off x="468313" y="1928813"/>
            <a:ext cx="8229600" cy="2000253"/>
          </a:xfrm>
        </p:spPr>
        <p:txBody>
          <a:bodyPr/>
          <a:lstStyle/>
          <a:p>
            <a:pPr algn="just" eaLnBrk="1" hangingPunct="1">
              <a:buFont typeface="Arial" charset="0"/>
              <a:buNone/>
            </a:pPr>
            <a:r>
              <a:rPr lang="tr-TR" b="1" smtClean="0"/>
              <a:t>    Bu faaliyet erken çocuklukta emme, çocuklukta sakız çiğnemek, tırnak ısırmak, gençlikte sigara içme, öpme ve hafif ısırma şeklini alır. </a:t>
            </a:r>
          </a:p>
        </p:txBody>
      </p:sp>
      <p:pic>
        <p:nvPicPr>
          <p:cNvPr id="32772" name="Picture 5" descr="tirnakyemeiw2.jpg"/>
          <p:cNvPicPr>
            <a:picLocks noChangeAspect="1" noChangeArrowheads="1"/>
          </p:cNvPicPr>
          <p:nvPr/>
        </p:nvPicPr>
        <p:blipFill>
          <a:blip r:embed="rId2"/>
          <a:srcRect/>
          <a:stretch>
            <a:fillRect/>
          </a:stretch>
        </p:blipFill>
        <p:spPr bwMode="auto">
          <a:xfrm>
            <a:off x="3643313" y="3714750"/>
            <a:ext cx="2357437" cy="1928813"/>
          </a:xfrm>
          <a:prstGeom prst="rect">
            <a:avLst/>
          </a:prstGeom>
          <a:ln w="88900" cap="sq" cmpd="thickThin">
            <a:solidFill>
              <a:srgbClr val="000000"/>
            </a:solidFill>
            <a:prstDash val="solid"/>
            <a:miter lim="800000"/>
          </a:ln>
          <a:effectLst>
            <a:innerShdw blurRad="76200">
              <a:srgbClr val="000000"/>
            </a:innerShdw>
          </a:effectLst>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5-PARMAK EMME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31</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2 İçerik Yer Tutucusu"/>
          <p:cNvSpPr>
            <a:spLocks noGrp="1"/>
          </p:cNvSpPr>
          <p:nvPr>
            <p:ph idx="1"/>
          </p:nvPr>
        </p:nvSpPr>
        <p:spPr/>
        <p:txBody>
          <a:bodyPr/>
          <a:lstStyle/>
          <a:p>
            <a:pPr algn="just" eaLnBrk="1" hangingPunct="1">
              <a:buFont typeface="Wingdings" pitchFamily="2" charset="2"/>
              <a:buChar char="Ø"/>
            </a:pPr>
            <a:r>
              <a:rPr lang="tr-TR" sz="2400" b="1" dirty="0" smtClean="0">
                <a:solidFill>
                  <a:srgbClr val="FF0000"/>
                </a:solidFill>
              </a:rPr>
              <a:t>Bu sürecin başlaması ve devam etmesi</a:t>
            </a:r>
          </a:p>
          <a:p>
            <a:pPr algn="just" eaLnBrk="1" hangingPunct="1">
              <a:buFont typeface="Wingdings" pitchFamily="2" charset="2"/>
              <a:buNone/>
            </a:pPr>
            <a:r>
              <a:rPr lang="tr-TR" b="1" dirty="0" smtClean="0"/>
              <a:t>    Başparmağın, emme objesi olarak seçilmesi muhtemelen rastlantıdır. Başparmak genç çocuğun rastgele yaptığı el hareketleriyle ağız ile temasa gelmesiyle başlamaktadır. Bu sırada faaliyet zevk verici bulunmakta ve bundan sonra da zevk kaynağı olarak devam etmektedir. </a:t>
            </a:r>
          </a:p>
          <a:p>
            <a:endParaRPr lang="tr-TR"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PARMAK EMME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32</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body" idx="1"/>
          </p:nvPr>
        </p:nvSpPr>
        <p:spPr/>
        <p:txBody>
          <a:bodyPr/>
          <a:lstStyle/>
          <a:p>
            <a:pPr algn="just" eaLnBrk="1" hangingPunct="1">
              <a:buFont typeface="Wingdings" pitchFamily="2" charset="2"/>
              <a:buChar char="Ø"/>
            </a:pPr>
            <a:r>
              <a:rPr lang="tr-TR" sz="2400" b="1" dirty="0" smtClean="0">
                <a:solidFill>
                  <a:srgbClr val="FF0000"/>
                </a:solidFill>
              </a:rPr>
              <a:t>Hangi durumlarda sık görülür?</a:t>
            </a:r>
          </a:p>
          <a:p>
            <a:pPr algn="just" eaLnBrk="1" hangingPunct="1">
              <a:buFont typeface="Wingdings" pitchFamily="2" charset="2"/>
              <a:buNone/>
            </a:pPr>
            <a:r>
              <a:rPr lang="tr-TR" b="1" dirty="0" smtClean="0"/>
              <a:t>    3-4 yaşlarına kadar herhangi bir rahatsızlığa bağlı olmaksızın da görülebilir. Ayrıca çocuklarda korkuda, açlıkta, anneden ayrılmada veya uykuya dalarken görülebilir.  Parmak emmenin uykuyla sıkı bir ilgisi vardır. Bir çok çocuk parmaklarını uykulu oldukları ve uykuya daldıkları zaman emerler.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PARMAK EMME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33</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2 İçerik Yer Tutucusu"/>
          <p:cNvSpPr>
            <a:spLocks noGrp="1"/>
          </p:cNvSpPr>
          <p:nvPr>
            <p:ph idx="1"/>
          </p:nvPr>
        </p:nvSpPr>
        <p:spPr/>
        <p:txBody>
          <a:bodyPr/>
          <a:lstStyle/>
          <a:p>
            <a:pPr algn="just">
              <a:buFont typeface="Arial" charset="0"/>
              <a:buNone/>
            </a:pPr>
            <a:r>
              <a:rPr lang="tr-TR" b="1" smtClean="0"/>
              <a:t>    2 yaşındaki çocukların bir kısmı uykuya dalarken parmaklarını ağızlarına almak için direnirler. 3 yaşında bu alışkanlık uyku sırasında kendiliğinden kaybolabilir. Anne-babaya parmak emmenin zararsız bir faaliyet olduğu açıkça anlatılmalıdır.</a:t>
            </a:r>
            <a:endParaRPr lang="tr-TR"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PARMAK EMME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34</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1"/>
          </p:nvPr>
        </p:nvSpPr>
        <p:spPr>
          <a:xfrm>
            <a:off x="214313" y="1357313"/>
            <a:ext cx="8643937" cy="4797425"/>
          </a:xfrm>
        </p:spPr>
        <p:txBody>
          <a:bodyPr/>
          <a:lstStyle/>
          <a:p>
            <a:pPr algn="just" eaLnBrk="1" hangingPunct="1">
              <a:buFont typeface="Wingdings" pitchFamily="2" charset="2"/>
              <a:buChar char="Ø"/>
            </a:pPr>
            <a:r>
              <a:rPr lang="tr-TR" sz="2400" b="1" dirty="0" smtClean="0">
                <a:solidFill>
                  <a:srgbClr val="FF0000"/>
                </a:solidFill>
              </a:rPr>
              <a:t>Sürekli parmak emme, psikolojik sorun ve gerginliklerin bir sonucu olarak gelişebilir </a:t>
            </a:r>
          </a:p>
          <a:p>
            <a:pPr algn="just" eaLnBrk="1" hangingPunct="1">
              <a:buFont typeface="Wingdings" pitchFamily="2" charset="2"/>
              <a:buNone/>
            </a:pPr>
            <a:r>
              <a:rPr lang="tr-TR" b="1" dirty="0" smtClean="0">
                <a:solidFill>
                  <a:schemeClr val="accent2"/>
                </a:solidFill>
              </a:rPr>
              <a:t>    </a:t>
            </a:r>
            <a:r>
              <a:rPr lang="tr-TR" b="1" dirty="0" smtClean="0"/>
              <a:t>Temelinde anne çocuk ilişkisindeki yetersizlik ve çocukta güven hissinin yeterince gelişmemiş olduğuna işaret eder. Anne çocuğuyla ilişkisini tekrar gözden geçirmeli, onun sosyal ortamlarda daha rahat olması için, cesaretlendirmeli, çocuğun hareketlerini kontrol etme ve düzenleme noktasında onu daha özgür bırakmaya özen göstermelidir. </a:t>
            </a:r>
          </a:p>
          <a:p>
            <a:pPr algn="just" eaLnBrk="1" hangingPunct="1">
              <a:buFont typeface="Wingdings" pitchFamily="2" charset="2"/>
              <a:buNone/>
            </a:pPr>
            <a:r>
              <a:rPr lang="tr-TR" b="1" dirty="0" smtClean="0"/>
              <a:t>    </a:t>
            </a:r>
          </a:p>
          <a:p>
            <a:pPr algn="just" eaLnBrk="1" hangingPunct="1">
              <a:buFont typeface="Wingdings" pitchFamily="2" charset="2"/>
              <a:buNone/>
            </a:pPr>
            <a:endParaRPr lang="tr-TR" b="1"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PARMAK EMME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35</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type="body" idx="1"/>
          </p:nvPr>
        </p:nvSpPr>
        <p:spPr>
          <a:xfrm>
            <a:off x="285750" y="1500173"/>
            <a:ext cx="8501092" cy="4625989"/>
          </a:xfrm>
        </p:spPr>
        <p:txBody>
          <a:bodyPr/>
          <a:lstStyle/>
          <a:p>
            <a:pPr algn="just" eaLnBrk="1" hangingPunct="1">
              <a:buFont typeface="Wingdings" pitchFamily="2" charset="2"/>
              <a:buChar char="Ø"/>
            </a:pPr>
            <a:r>
              <a:rPr lang="tr-TR" sz="2400" b="1" dirty="0" smtClean="0">
                <a:solidFill>
                  <a:srgbClr val="FF0000"/>
                </a:solidFill>
              </a:rPr>
              <a:t>ÖNERİLER </a:t>
            </a:r>
          </a:p>
          <a:p>
            <a:pPr algn="just" eaLnBrk="1" hangingPunct="1">
              <a:buFont typeface="Wingdings" pitchFamily="2" charset="2"/>
              <a:buNone/>
            </a:pPr>
            <a:r>
              <a:rPr lang="tr-TR" b="1" dirty="0" smtClean="0"/>
              <a:t>    Parmak emme alışkanlığı karşısında anne-babanın yapacağı en sağlıklı yaklaşım, olayı telaşa kapılmadan sabırla karşılamak ve ilgilenmekten kaçınarak çocuğa bu alışkanlığın, bebekçe bir davranış olduğunu, başkalarının gözünde hiç iyi görünmeyeceğini, basit bir dille anlatmaktır.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PARMAK EMME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36</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2 İçerik Yer Tutucusu"/>
          <p:cNvSpPr>
            <a:spLocks noGrp="1"/>
          </p:cNvSpPr>
          <p:nvPr>
            <p:ph idx="1"/>
          </p:nvPr>
        </p:nvSpPr>
        <p:spPr>
          <a:xfrm>
            <a:off x="457200" y="1500175"/>
            <a:ext cx="8229600" cy="3286148"/>
          </a:xfrm>
        </p:spPr>
        <p:txBody>
          <a:bodyPr/>
          <a:lstStyle/>
          <a:p>
            <a:pPr algn="just">
              <a:buFont typeface="Arial" charset="0"/>
              <a:buNone/>
            </a:pPr>
            <a:r>
              <a:rPr lang="tr-TR" b="1" dirty="0" smtClean="0"/>
              <a:t>    </a:t>
            </a:r>
            <a:r>
              <a:rPr lang="tr-TR" sz="2400" b="1" dirty="0" smtClean="0">
                <a:solidFill>
                  <a:srgbClr val="FF0000"/>
                </a:solidFill>
              </a:rPr>
              <a:t>ÖNERİLER </a:t>
            </a:r>
          </a:p>
          <a:p>
            <a:pPr algn="just">
              <a:buFont typeface="Arial" charset="0"/>
              <a:buNone/>
            </a:pPr>
            <a:r>
              <a:rPr lang="tr-TR" b="1" dirty="0" smtClean="0"/>
              <a:t>    Çocuğa alıştığı parmak emmeden aldığı hazdan daha kuvvetli ve eğlendirici bilhassa ellerini kullanmak suretiyle yapılacak bazı uğraşlar bulmak yararlı olmaktadır.</a:t>
            </a:r>
            <a:endParaRPr lang="tr-TR"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PARMAK EMME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37</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a:xfrm>
            <a:off x="142844" y="1357298"/>
            <a:ext cx="7072394" cy="4803775"/>
          </a:xfrm>
        </p:spPr>
        <p:txBody>
          <a:bodyPr/>
          <a:lstStyle/>
          <a:p>
            <a:pPr algn="just" eaLnBrk="1" hangingPunct="1">
              <a:buFont typeface="Wingdings" pitchFamily="2" charset="2"/>
              <a:buNone/>
            </a:pPr>
            <a:r>
              <a:rPr lang="tr-TR" dirty="0" smtClean="0"/>
              <a:t>     	</a:t>
            </a:r>
            <a:r>
              <a:rPr lang="tr-TR" b="1" dirty="0" smtClean="0"/>
              <a:t>Çocuktaki iç huzursuzluğunun ruhsal belirtisidir. Huzursuz çocuklarda sıklıkla rastlanır. Tırnak yeme, daha çok sinirli çocuklarda ve dişlerin çıkmaya başladığı dönemlerde görülmektedir. 7-8 ve daha ileri yaşlarda da görülebilen tırnak yeme, özellikle çocukların ellerinde herhangi bir iş ya da oyunla uğraşmadığı zamanlarda görülmektedir. </a:t>
            </a:r>
          </a:p>
        </p:txBody>
      </p:sp>
      <p:pic>
        <p:nvPicPr>
          <p:cNvPr id="39940" name="Picture 5" descr="http://www.uzunhayat.com/files/t%C4%B1rnak.jpg"/>
          <p:cNvPicPr>
            <a:picLocks noChangeAspect="1" noChangeArrowheads="1"/>
          </p:cNvPicPr>
          <p:nvPr/>
        </p:nvPicPr>
        <p:blipFill>
          <a:blip r:embed="rId2"/>
          <a:srcRect/>
          <a:stretch>
            <a:fillRect/>
          </a:stretch>
        </p:blipFill>
        <p:spPr bwMode="auto">
          <a:xfrm>
            <a:off x="7286644" y="1643050"/>
            <a:ext cx="1643074" cy="4000528"/>
          </a:xfrm>
          <a:prstGeom prst="rect">
            <a:avLst/>
          </a:prstGeom>
          <a:ln>
            <a:noFill/>
          </a:ln>
          <a:effectLst>
            <a:outerShdw blurRad="292100" dist="139700" dir="2700000" algn="tl" rotWithShape="0">
              <a:srgbClr val="333333">
                <a:alpha val="65000"/>
              </a:srgbClr>
            </a:outerShdw>
          </a:effectLst>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6-TIRNAK YEME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38</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type="body" idx="1"/>
          </p:nvPr>
        </p:nvSpPr>
        <p:spPr>
          <a:xfrm>
            <a:off x="0" y="1214422"/>
            <a:ext cx="8929718" cy="5214974"/>
          </a:xfrm>
        </p:spPr>
        <p:txBody>
          <a:bodyPr/>
          <a:lstStyle/>
          <a:p>
            <a:pPr algn="ctr" eaLnBrk="1" hangingPunct="1">
              <a:buFont typeface="Wingdings" pitchFamily="2" charset="2"/>
              <a:buChar char="Ø"/>
            </a:pPr>
            <a:r>
              <a:rPr lang="tr-TR" sz="2000" b="1" dirty="0" smtClean="0">
                <a:solidFill>
                  <a:srgbClr val="FF0000"/>
                </a:solidFill>
              </a:rPr>
              <a:t>Tırnak yeme psikolojik çevredeki hoşnutsuzluklardan kaynaklanmaktadır </a:t>
            </a:r>
          </a:p>
          <a:p>
            <a:pPr algn="just">
              <a:buFont typeface="Arial" charset="0"/>
              <a:buNone/>
            </a:pPr>
            <a:r>
              <a:rPr lang="tr-TR" b="1" dirty="0" smtClean="0"/>
              <a:t>    Tırnak yeme, bir güvensizlik belirtisi olarak kabul edilebilir.  Aile içinde aşırı baskıcı ve otoriter bir öğretimin uygulanması, çocuğun sürekli olarak azarlanması, eleştirilmesi, kıskançlık, yetersiz ilgi ve sevgiyle sıkıntı ve gerginlik tırnak yemeye neden olan başlıca etkenler arasında sayılabilir. Çocukların hemen yarısında görülen bu modelin çocuk tarafından taklit edilmesi de bir etken olabilir. </a:t>
            </a:r>
          </a:p>
          <a:p>
            <a:pPr eaLnBrk="1" hangingPunct="1">
              <a:buFont typeface="Arial" charset="0"/>
              <a:buNone/>
            </a:pPr>
            <a:endParaRPr lang="tr-TR" b="1" dirty="0" smtClean="0">
              <a:solidFill>
                <a:srgbClr val="FF0000"/>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TIRNAK YEME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39</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İçerik Yer Tutucusu"/>
          <p:cNvSpPr>
            <a:spLocks noGrp="1"/>
          </p:cNvSpPr>
          <p:nvPr>
            <p:ph idx="1"/>
          </p:nvPr>
        </p:nvSpPr>
        <p:spPr>
          <a:xfrm>
            <a:off x="142875" y="1428750"/>
            <a:ext cx="5857875" cy="4525963"/>
          </a:xfrm>
        </p:spPr>
        <p:txBody>
          <a:bodyPr/>
          <a:lstStyle/>
          <a:p>
            <a:pPr algn="just">
              <a:buFont typeface="Arial" charset="0"/>
              <a:buNone/>
            </a:pPr>
            <a:r>
              <a:rPr lang="tr-TR" b="1" smtClean="0"/>
              <a:t>    Belirli bir gelişim aşamasında ve yaş diliminde tepki olarak ortaya çıkan geçici uyum bozuklukları ileriki yaşlarda devam ediyorsa ya da ileriki yaşlarda ortaya çıkmışsa o zaman sorun teşkil eder ve gerçek uyum ve davranış bozukluğundan söz edilebilir.</a:t>
            </a:r>
          </a:p>
        </p:txBody>
      </p:sp>
      <p:pic>
        <p:nvPicPr>
          <p:cNvPr id="5124" name="Picture 2" descr="http://www.zamazing.org/imaj/umitkilic/saat-2.jpg"/>
          <p:cNvPicPr>
            <a:picLocks noChangeAspect="1" noChangeArrowheads="1"/>
          </p:cNvPicPr>
          <p:nvPr/>
        </p:nvPicPr>
        <p:blipFill>
          <a:blip r:embed="rId2"/>
          <a:srcRect/>
          <a:stretch>
            <a:fillRect/>
          </a:stretch>
        </p:blipFill>
        <p:spPr bwMode="auto">
          <a:xfrm>
            <a:off x="6215063" y="1928813"/>
            <a:ext cx="2662237" cy="3643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3 Veri Yer Tutucusu"/>
          <p:cNvSpPr>
            <a:spLocks noGrp="1"/>
          </p:cNvSpPr>
          <p:nvPr>
            <p:ph type="dt" sz="half" idx="10"/>
          </p:nvPr>
        </p:nvSpPr>
        <p:spPr/>
        <p:txBody>
          <a:bodyPr/>
          <a:lstStyle/>
          <a:p>
            <a:pPr>
              <a:defRPr/>
            </a:pPr>
            <a:r>
              <a:rPr lang="tr-TR" smtClean="0"/>
              <a:t>17.09.2009</a:t>
            </a:r>
            <a:endParaRPr lang="tr-TR"/>
          </a:p>
        </p:txBody>
      </p:sp>
      <p:sp>
        <p:nvSpPr>
          <p:cNvPr id="5" name="4 Slayt Numarası Yer Tutucusu"/>
          <p:cNvSpPr>
            <a:spLocks noGrp="1"/>
          </p:cNvSpPr>
          <p:nvPr>
            <p:ph type="sldNum" sz="quarter" idx="12"/>
          </p:nvPr>
        </p:nvSpPr>
        <p:spPr/>
        <p:txBody>
          <a:bodyPr/>
          <a:lstStyle/>
          <a:p>
            <a:pPr>
              <a:defRPr/>
            </a:pPr>
            <a:fld id="{2D7F8B45-3446-4D1A-999A-98A04B10C693}" type="slidenum">
              <a:rPr lang="tr-TR" smtClean="0"/>
              <a:pPr>
                <a:defRPr/>
              </a:pPr>
              <a:t>4</a:t>
            </a:fld>
            <a:endParaRPr lang="tr-TR"/>
          </a:p>
        </p:txBody>
      </p:sp>
      <p:sp>
        <p:nvSpPr>
          <p:cNvPr id="6" name="5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p:cNvSpPr>
          <p:nvPr>
            <p:ph type="body" idx="1"/>
          </p:nvPr>
        </p:nvSpPr>
        <p:spPr>
          <a:xfrm>
            <a:off x="142844" y="1500174"/>
            <a:ext cx="8643998" cy="4000528"/>
          </a:xfrm>
        </p:spPr>
        <p:txBody>
          <a:bodyPr/>
          <a:lstStyle/>
          <a:p>
            <a:pPr algn="just" eaLnBrk="1" hangingPunct="1">
              <a:lnSpc>
                <a:spcPct val="80000"/>
              </a:lnSpc>
              <a:buFont typeface="Wingdings" pitchFamily="2" charset="2"/>
              <a:buChar char="Ø"/>
            </a:pPr>
            <a:r>
              <a:rPr lang="tr-TR" sz="2400" b="1" dirty="0" smtClean="0">
                <a:solidFill>
                  <a:srgbClr val="FF0000"/>
                </a:solidFill>
              </a:rPr>
              <a:t>Öneriler</a:t>
            </a:r>
          </a:p>
          <a:p>
            <a:pPr algn="just">
              <a:buNone/>
            </a:pPr>
            <a:r>
              <a:rPr lang="tr-TR" b="1" dirty="0" smtClean="0"/>
              <a:t>	En etkili yöntem 3-4 yaşlarına kadar bu alışkanlığın anne-baba tarafından görmezlikten gelinmesidir. Daha sonra bu alışkanlık devam ederse çocuğun gerginlik ve uyumsuzluk nedenleri iyice araştırılmalı ve bunlar saptanarak çözüm getirilmelidir. </a:t>
            </a:r>
          </a:p>
          <a:p>
            <a:endParaRPr lang="tr-TR" dirty="0" smtClean="0"/>
          </a:p>
          <a:p>
            <a:pPr algn="just" eaLnBrk="1" hangingPunct="1">
              <a:lnSpc>
                <a:spcPct val="80000"/>
              </a:lnSpc>
              <a:buFont typeface="Wingdings" pitchFamily="2" charset="2"/>
              <a:buNone/>
            </a:pPr>
            <a:r>
              <a:rPr lang="tr-TR" b="1" dirty="0" smtClean="0"/>
              <a:t>	</a:t>
            </a:r>
            <a:br>
              <a:rPr lang="tr-TR" b="1" dirty="0" smtClean="0"/>
            </a:br>
            <a:endParaRPr lang="tr-TR" b="1" dirty="0" smtClean="0">
              <a:latin typeface="Arial" charset="0"/>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TIRNAK YEME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40</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p:cNvSpPr>
          <p:nvPr>
            <p:ph type="body" idx="1"/>
          </p:nvPr>
        </p:nvSpPr>
        <p:spPr>
          <a:xfrm>
            <a:off x="428625" y="1357313"/>
            <a:ext cx="8286779" cy="4768850"/>
          </a:xfrm>
        </p:spPr>
        <p:txBody>
          <a:bodyPr/>
          <a:lstStyle/>
          <a:p>
            <a:pPr eaLnBrk="1" hangingPunct="1">
              <a:buFont typeface="Arial" charset="0"/>
              <a:buNone/>
            </a:pPr>
            <a:r>
              <a:rPr lang="tr-TR" sz="2400" b="1" dirty="0" smtClean="0">
                <a:solidFill>
                  <a:srgbClr val="FF0000"/>
                </a:solidFill>
              </a:rPr>
              <a:t>Öneriler</a:t>
            </a:r>
          </a:p>
          <a:p>
            <a:pPr algn="just">
              <a:buNone/>
            </a:pPr>
            <a:r>
              <a:rPr lang="tr-TR" b="1" dirty="0" smtClean="0"/>
              <a:t>	Çocukları korku kaygı yaratacak durumlardan uzak tutmak gerekir. Küçük çocukların kaygı, korku verici televizyon filmlerini izlemeleri, kavgalı olaylarda bulunmaları çocuğu heyecanlandıracağı için sakıncalıdır. Tırnak yiyen çocuklara geceleri yatarken eski hafif eldivenleri giydirmek. </a:t>
            </a:r>
          </a:p>
          <a:p>
            <a:pPr eaLnBrk="1" hangingPunct="1">
              <a:buFont typeface="Arial" charset="0"/>
              <a:buNone/>
            </a:pPr>
            <a:endParaRPr lang="tr-TR" b="1" dirty="0" smtClean="0">
              <a:solidFill>
                <a:srgbClr val="FF0000"/>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TIRNAK YEME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41</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p:cNvSpPr>
          <p:nvPr>
            <p:ph type="body" idx="1"/>
          </p:nvPr>
        </p:nvSpPr>
        <p:spPr>
          <a:xfrm>
            <a:off x="142844" y="1714488"/>
            <a:ext cx="8715436" cy="4429156"/>
          </a:xfrm>
        </p:spPr>
        <p:txBody>
          <a:bodyPr/>
          <a:lstStyle/>
          <a:p>
            <a:pPr algn="just" eaLnBrk="1" hangingPunct="1">
              <a:lnSpc>
                <a:spcPct val="80000"/>
              </a:lnSpc>
              <a:buFont typeface="Wingdings" pitchFamily="2" charset="2"/>
              <a:buChar char="Ø"/>
            </a:pPr>
            <a:r>
              <a:rPr lang="tr-TR" sz="2400" b="1" dirty="0" smtClean="0">
                <a:solidFill>
                  <a:srgbClr val="FF0000"/>
                </a:solidFill>
              </a:rPr>
              <a:t>Öneriler</a:t>
            </a:r>
          </a:p>
          <a:p>
            <a:pPr algn="just">
              <a:buNone/>
            </a:pPr>
            <a:r>
              <a:rPr lang="tr-TR" b="1" dirty="0" smtClean="0"/>
              <a:t>	Çocukların ilgisi başka yöne çekilebilir. Sinema, televizyon izlerken veya radyo dinlerken onun ağzını çiğneyecek bir şeyle meşgul etmek tırnak yemenin ve ısırmanın yerine gelecek bir etkinlik olabilir. Çocukları ara sıra başarılarından dolayı ödüllendirme bazı durumlarda yarar sağlayabilir.	</a:t>
            </a:r>
            <a:br>
              <a:rPr lang="tr-TR" b="1" dirty="0" smtClean="0"/>
            </a:br>
            <a:endParaRPr lang="tr-TR" b="1" dirty="0" smtClean="0"/>
          </a:p>
          <a:p>
            <a:pPr algn="just" eaLnBrk="1" hangingPunct="1">
              <a:lnSpc>
                <a:spcPct val="80000"/>
              </a:lnSpc>
              <a:buFont typeface="Wingdings" pitchFamily="2" charset="2"/>
              <a:buNone/>
            </a:pPr>
            <a:r>
              <a:rPr lang="tr-TR" b="1" dirty="0" smtClean="0"/>
              <a:t>	</a:t>
            </a:r>
          </a:p>
          <a:p>
            <a:pPr algn="just" eaLnBrk="1" hangingPunct="1">
              <a:lnSpc>
                <a:spcPct val="80000"/>
              </a:lnSpc>
              <a:buFont typeface="Wingdings" pitchFamily="2" charset="2"/>
              <a:buNone/>
            </a:pPr>
            <a:endParaRPr lang="tr-TR" b="1" dirty="0" smtClean="0"/>
          </a:p>
          <a:p>
            <a:pPr algn="just">
              <a:lnSpc>
                <a:spcPct val="80000"/>
              </a:lnSpc>
            </a:pPr>
            <a:endParaRPr lang="tr-TR" b="1"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TIRNAK YEME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42</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2 İçerik Yer Tutucusu"/>
          <p:cNvSpPr>
            <a:spLocks noGrp="1"/>
          </p:cNvSpPr>
          <p:nvPr>
            <p:ph idx="1"/>
          </p:nvPr>
        </p:nvSpPr>
        <p:spPr>
          <a:xfrm>
            <a:off x="214313" y="1928813"/>
            <a:ext cx="8786812" cy="3357562"/>
          </a:xfrm>
        </p:spPr>
        <p:txBody>
          <a:bodyPr/>
          <a:lstStyle/>
          <a:p>
            <a:pPr algn="just" eaLnBrk="1" hangingPunct="1">
              <a:lnSpc>
                <a:spcPct val="80000"/>
              </a:lnSpc>
              <a:buFont typeface="Wingdings" pitchFamily="2" charset="2"/>
              <a:buNone/>
            </a:pPr>
            <a:r>
              <a:rPr lang="tr-TR" b="1" dirty="0" smtClean="0"/>
              <a:t>	Ancak bunun kısıtlı ve uygun şekilde kullanılması gerekir. Aksi takdirde çocuk yeni ödüller almak için bunu kullanabilir. </a:t>
            </a:r>
          </a:p>
          <a:p>
            <a:pPr algn="just" eaLnBrk="1" hangingPunct="1">
              <a:lnSpc>
                <a:spcPct val="80000"/>
              </a:lnSpc>
              <a:buFont typeface="Wingdings" pitchFamily="2" charset="2"/>
              <a:buNone/>
            </a:pPr>
            <a:endParaRPr lang="tr-TR" b="1" dirty="0" smtClean="0"/>
          </a:p>
          <a:p>
            <a:pPr algn="just" eaLnBrk="1" hangingPunct="1">
              <a:lnSpc>
                <a:spcPct val="80000"/>
              </a:lnSpc>
              <a:buFont typeface="Wingdings" pitchFamily="2" charset="2"/>
              <a:buNone/>
            </a:pPr>
            <a:endParaRPr lang="tr-TR" b="1" dirty="0" smtClean="0"/>
          </a:p>
          <a:p>
            <a:pPr algn="just" eaLnBrk="1" hangingPunct="1">
              <a:lnSpc>
                <a:spcPct val="80000"/>
              </a:lnSpc>
              <a:buFont typeface="Wingdings" pitchFamily="2" charset="2"/>
              <a:buNone/>
            </a:pPr>
            <a:r>
              <a:rPr lang="tr-TR" b="1" dirty="0" smtClean="0"/>
              <a:t>	Çocuğun kendi tırnak bakımıyla uğraşması da yararlı olabilir. Bunun içinde çocuğa manikür ve pedikür malzemeleri alınabilir.</a:t>
            </a:r>
            <a:endParaRPr lang="tr-TR" dirty="0" smtClean="0"/>
          </a:p>
        </p:txBody>
      </p:sp>
      <p:pic>
        <p:nvPicPr>
          <p:cNvPr id="45060" name="Picture 2" descr="http://www.akzent-direct-tr.com/shop/images/product_images/info_images/089.jpg"/>
          <p:cNvPicPr>
            <a:picLocks noChangeAspect="1" noChangeArrowheads="1"/>
          </p:cNvPicPr>
          <p:nvPr/>
        </p:nvPicPr>
        <p:blipFill>
          <a:blip r:embed="rId2"/>
          <a:srcRect/>
          <a:stretch>
            <a:fillRect/>
          </a:stretch>
        </p:blipFill>
        <p:spPr bwMode="auto">
          <a:xfrm>
            <a:off x="4929188" y="3000374"/>
            <a:ext cx="3000375" cy="1143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TIRNAK YEME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43</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p:cNvSpPr>
          <p:nvPr>
            <p:ph type="body" idx="1"/>
          </p:nvPr>
        </p:nvSpPr>
        <p:spPr>
          <a:xfrm>
            <a:off x="214282" y="1500174"/>
            <a:ext cx="8643998" cy="4697427"/>
          </a:xfrm>
        </p:spPr>
        <p:txBody>
          <a:bodyPr/>
          <a:lstStyle/>
          <a:p>
            <a:pPr algn="just" eaLnBrk="1" hangingPunct="1">
              <a:buFont typeface="Arial" charset="0"/>
              <a:buNone/>
            </a:pPr>
            <a:r>
              <a:rPr lang="tr-TR" b="1" dirty="0" smtClean="0"/>
              <a:t>   	Çocuk bu alışkanlıktan vazgeçmesi için zorlan- mamalıdır. Zorlama, alışkanlığı tekrarlatabilir. </a:t>
            </a:r>
          </a:p>
          <a:p>
            <a:pPr algn="just" eaLnBrk="1" hangingPunct="1">
              <a:buFont typeface="Arial" charset="0"/>
              <a:buNone/>
            </a:pPr>
            <a:r>
              <a:rPr lang="tr-TR" b="1" dirty="0" smtClean="0"/>
              <a:t>    Son söz ve bir önlem olarak tırnak yemenin ve ısırmanın çok kötü bir alışkanlık olmadığı ve bunu isteyenlerin kolaylıkla terk edebilecekleri çocuklara anlatılmalıdır. Çocuk buna inandırıldığı zaman bu alışkanlıktan vazgeçmek için çaba gösterecektir. </a:t>
            </a:r>
            <a:endParaRPr lang="tr-TR" b="1"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TIRNAK YEME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44</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2 İçerik Yer Tutucusu"/>
          <p:cNvSpPr>
            <a:spLocks noGrp="1"/>
          </p:cNvSpPr>
          <p:nvPr>
            <p:ph idx="1"/>
          </p:nvPr>
        </p:nvSpPr>
        <p:spPr>
          <a:xfrm>
            <a:off x="457200" y="2000250"/>
            <a:ext cx="8229600" cy="4125913"/>
          </a:xfrm>
        </p:spPr>
        <p:txBody>
          <a:bodyPr/>
          <a:lstStyle/>
          <a:p>
            <a:pPr algn="just">
              <a:buFont typeface="Arial" charset="0"/>
              <a:buNone/>
            </a:pPr>
            <a:r>
              <a:rPr lang="tr-TR" b="1" dirty="0" smtClean="0"/>
              <a:t>    Çünkü dış etkenler çocuğun bu alışkanlıktan vazgeçmesine fazla etkili olmamakta, bazı hallerde alışkanlığın kökleşmesine ve başkalarını kızdırmak ve huzursuz etmek için bir araç olarak kullanılmasına neden olmaktadır.</a:t>
            </a:r>
            <a:endParaRPr lang="tr-TR"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TIRNAK YEME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45</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type="body" idx="1"/>
          </p:nvPr>
        </p:nvSpPr>
        <p:spPr>
          <a:xfrm>
            <a:off x="571500" y="1428750"/>
            <a:ext cx="8072438" cy="2786068"/>
          </a:xfrm>
        </p:spPr>
        <p:txBody>
          <a:bodyPr/>
          <a:lstStyle/>
          <a:p>
            <a:pPr algn="just" eaLnBrk="1" hangingPunct="1">
              <a:buNone/>
            </a:pPr>
            <a:r>
              <a:rPr lang="tr-TR" sz="2400" b="1" dirty="0" smtClean="0"/>
              <a:t>	</a:t>
            </a:r>
            <a:r>
              <a:rPr lang="tr-TR" b="1" dirty="0" smtClean="0"/>
              <a:t>Bir hatayı gizlemek amacıyla gerçeğe uygun bir girişimde bulunmaktır. Bu girişim, sözle olabildiği gibi jest, yazı ve susmayla da olabilir. Sosyal bir davranış olan yalanın amacı başkalarını yanıltmaktır. </a:t>
            </a:r>
          </a:p>
          <a:p>
            <a:pPr algn="just" eaLnBrk="1" hangingPunct="1">
              <a:buFont typeface="Arial" charset="0"/>
              <a:buNone/>
            </a:pPr>
            <a:r>
              <a:rPr lang="tr-TR" b="1" dirty="0" smtClean="0"/>
              <a:t>	</a:t>
            </a:r>
          </a:p>
        </p:txBody>
      </p:sp>
      <p:pic>
        <p:nvPicPr>
          <p:cNvPr id="48132" name="Picture 5" descr="http://img2.blogcu.com/images/a/t/a/atalaygeleri/yalan.jpg"/>
          <p:cNvPicPr>
            <a:picLocks noChangeAspect="1" noChangeArrowheads="1"/>
          </p:cNvPicPr>
          <p:nvPr/>
        </p:nvPicPr>
        <p:blipFill>
          <a:blip r:embed="rId2"/>
          <a:srcRect/>
          <a:stretch>
            <a:fillRect/>
          </a:stretch>
        </p:blipFill>
        <p:spPr bwMode="auto">
          <a:xfrm>
            <a:off x="3143240" y="4071942"/>
            <a:ext cx="3571900" cy="17224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7-YALAN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46</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p:cNvSpPr>
          <p:nvPr>
            <p:ph type="body" idx="1"/>
          </p:nvPr>
        </p:nvSpPr>
        <p:spPr>
          <a:xfrm>
            <a:off x="357188" y="1643063"/>
            <a:ext cx="8329612" cy="3571887"/>
          </a:xfrm>
        </p:spPr>
        <p:txBody>
          <a:bodyPr/>
          <a:lstStyle/>
          <a:p>
            <a:pPr algn="just" eaLnBrk="1" hangingPunct="1">
              <a:buNone/>
            </a:pPr>
            <a:r>
              <a:rPr lang="tr-TR" b="1" dirty="0" smtClean="0"/>
              <a:t>	Yaşamın ilk 4 yılında çocuğun yalan söylemesi konusunda endişe etmeye gerek yoktur. Ana babaların birçoğu, çocuğun gerçeğe sadık kalmasını çok erken bir dönemde isterler. Oysa 3 yaş çocuğunun "inanılmayacak öyküler“ uydurması ve taklit oyunlarından hoşlanması doğaldır.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47</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2 İçerik Yer Tutucusu"/>
          <p:cNvSpPr>
            <a:spLocks noGrp="1"/>
          </p:cNvSpPr>
          <p:nvPr>
            <p:ph idx="1"/>
          </p:nvPr>
        </p:nvSpPr>
        <p:spPr>
          <a:xfrm>
            <a:off x="428596" y="2357430"/>
            <a:ext cx="8358187" cy="2786071"/>
          </a:xfrm>
        </p:spPr>
        <p:txBody>
          <a:bodyPr/>
          <a:lstStyle/>
          <a:p>
            <a:pPr algn="just">
              <a:buNone/>
            </a:pPr>
            <a:r>
              <a:rPr lang="tr-TR" b="1" dirty="0" smtClean="0"/>
              <a:t>	Yalan çocuğun eğlenmeyi sevmesinin birine takılmaktan hoşlanmasının doğal övünme arzusunun, arkadaşlarından geri kalmama isteğinin ya da cezalandırma korkusunun bir sonucudur.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48</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p:cNvSpPr>
          <p:nvPr>
            <p:ph type="body" idx="1"/>
          </p:nvPr>
        </p:nvSpPr>
        <p:spPr>
          <a:xfrm>
            <a:off x="142875" y="1600201"/>
            <a:ext cx="8643967" cy="3829064"/>
          </a:xfrm>
        </p:spPr>
        <p:txBody>
          <a:bodyPr/>
          <a:lstStyle/>
          <a:p>
            <a:pPr algn="just" eaLnBrk="1" hangingPunct="1">
              <a:buFont typeface="Wingdings" pitchFamily="2" charset="2"/>
              <a:buChar char="Ø"/>
            </a:pPr>
            <a:r>
              <a:rPr lang="tr-TR" sz="2400" b="1" dirty="0" smtClean="0">
                <a:solidFill>
                  <a:srgbClr val="FF0000"/>
                </a:solidFill>
              </a:rPr>
              <a:t>Ancak, çocuk 5 yaşına geldiği zaman</a:t>
            </a:r>
            <a:r>
              <a:rPr lang="tr-TR" sz="2400" b="1" dirty="0" smtClean="0">
                <a:solidFill>
                  <a:schemeClr val="accent2"/>
                </a:solidFill>
              </a:rPr>
              <a:t>;</a:t>
            </a:r>
          </a:p>
          <a:p>
            <a:pPr algn="just" eaLnBrk="1" hangingPunct="1">
              <a:buNone/>
            </a:pPr>
            <a:r>
              <a:rPr lang="tr-TR" b="1" dirty="0" smtClean="0"/>
              <a:t>	Yalan salt övünmekten öte bir amaçla söylenmişse, düş gücü ürünü ya da bir şaka değilse, o zaman annenin çocuğa, eğer doğruyu söylemezse ona ne zaman inanabileceğini ifade etmesi yeterlidir. Sert cezalar suçlanmadan kaçmak için çocuğun yalan söylemesine yol açar.</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49</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5 İçerik Yer Tutucusu"/>
          <p:cNvSpPr>
            <a:spLocks noGrp="1"/>
          </p:cNvSpPr>
          <p:nvPr>
            <p:ph sz="quarter" idx="4"/>
          </p:nvPr>
        </p:nvSpPr>
        <p:spPr>
          <a:xfrm>
            <a:off x="3571875" y="1643063"/>
            <a:ext cx="4857750" cy="4071937"/>
          </a:xfrm>
        </p:spPr>
        <p:txBody>
          <a:bodyPr/>
          <a:lstStyle/>
          <a:p>
            <a:pPr algn="just">
              <a:buFont typeface="Arial" charset="0"/>
              <a:buNone/>
            </a:pPr>
            <a:r>
              <a:rPr lang="tr-TR" sz="3200" b="1" smtClean="0"/>
              <a:t>    Başkalarının temel haklarına saldırıldığı ya da içinde olunan yaşa uygun olarak başlıca toplumsal değerlerin ya da kuralların hiçe sayıldığı, tekrarlayıcı bir biçimde ve sürekli olarak görülen bir bozukluktur.</a:t>
            </a:r>
            <a:br>
              <a:rPr lang="tr-TR" sz="3200" b="1" smtClean="0"/>
            </a:br>
            <a:endParaRPr lang="tr-TR" sz="3200" b="1" smtClean="0"/>
          </a:p>
        </p:txBody>
      </p:sp>
      <p:pic>
        <p:nvPicPr>
          <p:cNvPr id="6148" name="Picture 5" descr="http://img1.blogcu.com/images/e/v/o/evoironi/oyun.jpg"/>
          <p:cNvPicPr>
            <a:picLocks noChangeAspect="1" noChangeArrowheads="1"/>
          </p:cNvPicPr>
          <p:nvPr/>
        </p:nvPicPr>
        <p:blipFill>
          <a:blip r:embed="rId2"/>
          <a:srcRect/>
          <a:stretch>
            <a:fillRect/>
          </a:stretch>
        </p:blipFill>
        <p:spPr bwMode="auto">
          <a:xfrm>
            <a:off x="500034" y="2357430"/>
            <a:ext cx="3000375" cy="2632075"/>
          </a:xfrm>
          <a:prstGeom prst="rect">
            <a:avLst/>
          </a:prstGeom>
          <a:ln w="228600" cap="sq" cmpd="thickThin">
            <a:solidFill>
              <a:srgbClr val="000000"/>
            </a:solidFill>
            <a:prstDash val="solid"/>
            <a:miter lim="800000"/>
          </a:ln>
          <a:effectLst>
            <a:innerShdw blurRad="76200">
              <a:srgbClr val="000000"/>
            </a:innerShdw>
          </a:effectLst>
        </p:spPr>
      </p:pic>
      <p:sp>
        <p:nvSpPr>
          <p:cNvPr id="6" name="5 Dikdörtgen"/>
          <p:cNvSpPr/>
          <p:nvPr/>
        </p:nvSpPr>
        <p:spPr>
          <a:xfrm>
            <a:off x="1714480" y="285728"/>
            <a:ext cx="5643602" cy="707886"/>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DAVRANIŞ BOZUKLUĞU</a:t>
            </a:r>
            <a:r>
              <a:rPr lang="tr-T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endParaRPr lang="tr-T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08E8FC50-33BB-4A37-87F9-E1C513E5973C}" type="slidenum">
              <a:rPr lang="tr-TR" smtClean="0"/>
              <a:pPr>
                <a:defRPr/>
              </a:pPr>
              <a:t>5</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p:cNvSpPr>
          <p:nvPr>
            <p:ph type="body" idx="1"/>
          </p:nvPr>
        </p:nvSpPr>
        <p:spPr>
          <a:xfrm>
            <a:off x="142844" y="1214422"/>
            <a:ext cx="8715436" cy="4911725"/>
          </a:xfrm>
        </p:spPr>
        <p:txBody>
          <a:bodyPr/>
          <a:lstStyle/>
          <a:p>
            <a:pPr eaLnBrk="1" hangingPunct="1">
              <a:buFont typeface="Wingdings" pitchFamily="2" charset="2"/>
              <a:buChar char="Ø"/>
            </a:pPr>
            <a:r>
              <a:rPr lang="tr-TR" dirty="0" smtClean="0">
                <a:solidFill>
                  <a:schemeClr val="accent2"/>
                </a:solidFill>
              </a:rPr>
              <a:t> </a:t>
            </a:r>
            <a:r>
              <a:rPr lang="tr-TR" b="1" dirty="0" smtClean="0">
                <a:solidFill>
                  <a:srgbClr val="FF0000"/>
                </a:solidFill>
              </a:rPr>
              <a:t>Sözde yalan</a:t>
            </a:r>
          </a:p>
          <a:p>
            <a:pPr algn="just">
              <a:buFont typeface="Arial" charset="0"/>
              <a:buNone/>
            </a:pPr>
            <a:r>
              <a:rPr lang="tr-TR" dirty="0" smtClean="0"/>
              <a:t>     </a:t>
            </a:r>
            <a:r>
              <a:rPr lang="tr-TR" b="1" dirty="0" smtClean="0"/>
              <a:t>3-4 yaş çocuklarının sıklıkla söyledikleri yalanlar aslında gerçek anlamda yalan değildir. Sahte ya da görünürde başka bir deyişle, "sözde" yalanlardır. Eğitimsel yanlışlıklar, sosyal ve moral anlam verme, kınama, üzüntüyle karşılama, bu tür yalanları doğurur.  “Sözde" yalanlar, çocuk düşüncesini kendiliğinden ve özgün ürünleridir. Çocuk psikolojik gereksinmeleri nedeniyle gerçek dışı fikir, bilgi ya da hayallere sığınabilir.  </a:t>
            </a:r>
          </a:p>
          <a:p>
            <a:endParaRPr lang="tr-TR" dirty="0" smtClean="0"/>
          </a:p>
          <a:p>
            <a:pPr eaLnBrk="1" hangingPunct="1">
              <a:buFont typeface="Arial" charset="0"/>
              <a:buNone/>
            </a:pPr>
            <a:endParaRPr lang="tr-TR"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50</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p:cNvSpPr>
          <p:nvPr>
            <p:ph type="body" idx="1"/>
          </p:nvPr>
        </p:nvSpPr>
        <p:spPr>
          <a:xfrm>
            <a:off x="214313" y="1214438"/>
            <a:ext cx="8715375" cy="4911725"/>
          </a:xfrm>
        </p:spPr>
        <p:txBody>
          <a:bodyPr/>
          <a:lstStyle/>
          <a:p>
            <a:pPr algn="just" eaLnBrk="1" hangingPunct="1">
              <a:lnSpc>
                <a:spcPct val="90000"/>
              </a:lnSpc>
              <a:buFont typeface="Arial" charset="0"/>
              <a:buNone/>
            </a:pPr>
            <a:r>
              <a:rPr lang="tr-TR" sz="2800" b="1" dirty="0" smtClean="0">
                <a:solidFill>
                  <a:srgbClr val="FF0000"/>
                </a:solidFill>
              </a:rPr>
              <a:t>*	</a:t>
            </a:r>
            <a:r>
              <a:rPr lang="tr-TR" sz="2400" b="1" dirty="0" smtClean="0">
                <a:solidFill>
                  <a:srgbClr val="FF0000"/>
                </a:solidFill>
              </a:rPr>
              <a:t>Alışkanlık haline gelen yalan</a:t>
            </a:r>
          </a:p>
          <a:p>
            <a:pPr algn="just">
              <a:buNone/>
            </a:pPr>
            <a:r>
              <a:rPr lang="tr-TR" sz="2800" b="1" dirty="0" smtClean="0"/>
              <a:t>	Çocuğun gerçekle gerçek olmayanı ayırt etmesinden sonra, yalanın hala süregelmesi halinde, yalanın temelinde çevreyle olan olumsuz ilişkiler yatıyor demektir. Burada uydurma sözler anlatma, öyküler icat etme ya da kendi yararına bazı şeyleri reddetme gibi hayali yalandan daha önemli yalanlar söz konusudur. </a:t>
            </a:r>
          </a:p>
          <a:p>
            <a:pPr algn="just">
              <a:buFont typeface="Arial" charset="0"/>
              <a:buNone/>
            </a:pPr>
            <a:r>
              <a:rPr lang="tr-TR" sz="2800" b="1" dirty="0" smtClean="0">
                <a:solidFill>
                  <a:srgbClr val="FF0000"/>
                </a:solidFill>
              </a:rPr>
              <a:t>*</a:t>
            </a:r>
            <a:r>
              <a:rPr lang="tr-TR" sz="2800" b="1" dirty="0" smtClean="0"/>
              <a:t>	 </a:t>
            </a:r>
            <a:r>
              <a:rPr lang="tr-TR" sz="2400" b="1" dirty="0" smtClean="0">
                <a:solidFill>
                  <a:srgbClr val="FF0000"/>
                </a:solidFill>
              </a:rPr>
              <a:t>Yalancılığın “Kendini kontrol edememek ve aşırı bencillik“ ile yakından bir ilgisi vardır. </a:t>
            </a:r>
          </a:p>
          <a:p>
            <a:pPr algn="just">
              <a:buNone/>
            </a:pPr>
            <a:r>
              <a:rPr lang="tr-TR" sz="2800" b="1" dirty="0" smtClean="0"/>
              <a:t>	Çocuk başkalarının hak ve çıkarlarına hiç olmazsa kendininki kadar değer vermesini öğrenememiştir. </a:t>
            </a:r>
          </a:p>
          <a:p>
            <a:pPr algn="just" eaLnBrk="1" hangingPunct="1">
              <a:lnSpc>
                <a:spcPct val="90000"/>
              </a:lnSpc>
              <a:buFont typeface="Wingdings" pitchFamily="2" charset="2"/>
              <a:buNone/>
            </a:pPr>
            <a:endParaRPr lang="tr-TR" sz="2800" b="1"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51</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p:cNvSpPr>
          <p:nvPr>
            <p:ph type="body" idx="1"/>
          </p:nvPr>
        </p:nvSpPr>
        <p:spPr>
          <a:xfrm>
            <a:off x="142844" y="1357313"/>
            <a:ext cx="8715436" cy="4429141"/>
          </a:xfrm>
        </p:spPr>
        <p:txBody>
          <a:bodyPr/>
          <a:lstStyle/>
          <a:p>
            <a:pPr algn="just">
              <a:buNone/>
            </a:pPr>
            <a:r>
              <a:rPr lang="tr-TR" b="1" dirty="0" smtClean="0"/>
              <a:t>	Olması gereken eğitimsel koşullarda yetişmiş normal çocuk yalan söylemez. Eğitimci ve yetişkinlerin kendileri ve çevreleriyle barış içinde olan çocukların yalana en az başvuranlar olduklarını unutmamaları gerekir. Yalancılık, hırsızlık ve okuldan kaçma gibi davranış bozukluklarıyla yakından ilgilidir. Çocuk, ergenlik dönemine girdiğinde yalanın türü ve içeriği değişir. </a:t>
            </a:r>
          </a:p>
          <a:p>
            <a:pPr algn="just">
              <a:buNone/>
            </a:pPr>
            <a:r>
              <a:rPr lang="tr-TR" b="1" dirty="0" smtClean="0"/>
              <a:t/>
            </a:r>
            <a:br>
              <a:rPr lang="tr-TR" b="1" dirty="0" smtClean="0"/>
            </a:br>
            <a:r>
              <a:rPr lang="tr-TR" b="1" dirty="0" smtClean="0"/>
              <a:t/>
            </a:r>
            <a:br>
              <a:rPr lang="tr-TR" b="1" dirty="0" smtClean="0"/>
            </a:br>
            <a:endParaRPr lang="tr-TR" b="1" dirty="0" smtClean="0">
              <a:solidFill>
                <a:schemeClr val="accent2"/>
              </a:solidFill>
            </a:endParaRPr>
          </a:p>
          <a:p>
            <a:pPr algn="just" eaLnBrk="1" hangingPunct="1">
              <a:lnSpc>
                <a:spcPct val="80000"/>
              </a:lnSpc>
              <a:buFont typeface="Arial" charset="0"/>
              <a:buNone/>
            </a:pPr>
            <a:endParaRPr lang="tr-TR" b="1"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52</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p:cNvSpPr>
          <p:nvPr>
            <p:ph type="body" idx="1"/>
          </p:nvPr>
        </p:nvSpPr>
        <p:spPr>
          <a:xfrm>
            <a:off x="357158" y="1428736"/>
            <a:ext cx="8229600" cy="4214842"/>
          </a:xfrm>
        </p:spPr>
        <p:txBody>
          <a:bodyPr/>
          <a:lstStyle/>
          <a:p>
            <a:pPr algn="ctr"/>
            <a:r>
              <a:rPr lang="tr-TR" sz="2800" b="1" dirty="0" smtClean="0">
                <a:solidFill>
                  <a:srgbClr val="FF0000"/>
                </a:solidFill>
              </a:rPr>
              <a:t>Yalan söylemenin çocuğun ailesi çevresi ve ailede aldığı eğitimle ilişkisi</a:t>
            </a:r>
          </a:p>
          <a:p>
            <a:pPr algn="just">
              <a:buFont typeface="Arial" charset="0"/>
              <a:buNone/>
            </a:pPr>
            <a:r>
              <a:rPr lang="tr-TR" b="1" dirty="0" smtClean="0"/>
              <a:t>    Bilhassa aile çevresinde çocuğun aşırı bir baskı altında tutulması isteklerinin gizli kapalı yollardan ve büyüklere sezdirmeden doyurmak zorunda kalması, yalancılığı kolayca geliştirir. Bazen de çocuk kendisine fazla karışılması nedeniyle, yalan söyler. </a:t>
            </a:r>
          </a:p>
          <a:p>
            <a:pPr algn="just"/>
            <a:endParaRPr lang="tr-TR" sz="2400" dirty="0" smtClean="0"/>
          </a:p>
          <a:p>
            <a:pPr algn="just" eaLnBrk="1" hangingPunct="1">
              <a:buFont typeface="Wingdings" pitchFamily="2" charset="2"/>
              <a:buNone/>
            </a:pPr>
            <a:endParaRPr lang="tr-TR" sz="2400"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53</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p:cNvSpPr>
          <p:nvPr>
            <p:ph type="body" idx="1"/>
          </p:nvPr>
        </p:nvSpPr>
        <p:spPr>
          <a:xfrm>
            <a:off x="285720" y="1285875"/>
            <a:ext cx="8501122" cy="4840288"/>
          </a:xfrm>
        </p:spPr>
        <p:txBody>
          <a:bodyPr/>
          <a:lstStyle/>
          <a:p>
            <a:pPr algn="just"/>
            <a:r>
              <a:rPr lang="tr-TR" sz="2400" b="1" dirty="0" smtClean="0">
                <a:solidFill>
                  <a:srgbClr val="FF0000"/>
                </a:solidFill>
              </a:rPr>
              <a:t>Yetişkinler çocuğa iyi birer örnek olmalı </a:t>
            </a:r>
          </a:p>
          <a:p>
            <a:pPr algn="just">
              <a:buFont typeface="Arial" charset="0"/>
              <a:buNone/>
            </a:pPr>
            <a:r>
              <a:rPr lang="tr-TR" b="1" dirty="0" smtClean="0"/>
              <a:t>    Büyükler hareketleriyle çocuğu yalana teşvik eder ve alıştırırlar. Birçok ana-babalar, çocuklarının yapışkanlığından kurtulup, hareket serbestîlerini elde etmek için yalan söylemekten çekinmezler. Sinemaya ya da ziyarete giderken; dişçiye, doktora gidiyoruz</a:t>
            </a:r>
            <a:r>
              <a:rPr lang="de-DE" b="1" dirty="0" err="1" smtClean="0"/>
              <a:t>derler</a:t>
            </a:r>
            <a:r>
              <a:rPr lang="de-DE" b="1" dirty="0" smtClean="0"/>
              <a:t>. </a:t>
            </a:r>
            <a:r>
              <a:rPr lang="de-DE" b="1" dirty="0" err="1" smtClean="0"/>
              <a:t>Bir</a:t>
            </a:r>
            <a:r>
              <a:rPr lang="tr-TR" b="1" dirty="0" smtClean="0"/>
              <a:t> </a:t>
            </a:r>
            <a:r>
              <a:rPr lang="de-DE" b="1" dirty="0" err="1" smtClean="0"/>
              <a:t>kaç</a:t>
            </a:r>
            <a:r>
              <a:rPr lang="de-DE" b="1" dirty="0" smtClean="0"/>
              <a:t> </a:t>
            </a:r>
            <a:r>
              <a:rPr lang="de-DE" b="1" dirty="0" err="1" smtClean="0"/>
              <a:t>saat</a:t>
            </a:r>
            <a:r>
              <a:rPr lang="de-DE" b="1" dirty="0" smtClean="0"/>
              <a:t> </a:t>
            </a:r>
            <a:r>
              <a:rPr lang="de-DE" b="1" dirty="0" err="1" smtClean="0"/>
              <a:t>sonra</a:t>
            </a:r>
            <a:r>
              <a:rPr lang="de-DE" b="1" dirty="0" smtClean="0"/>
              <a:t> da </a:t>
            </a:r>
            <a:r>
              <a:rPr lang="de-DE" b="1" dirty="0" err="1" smtClean="0"/>
              <a:t>gerçeği</a:t>
            </a:r>
            <a:r>
              <a:rPr lang="de-DE" b="1" dirty="0" smtClean="0"/>
              <a:t> </a:t>
            </a:r>
            <a:r>
              <a:rPr lang="de-DE" b="1" dirty="0" err="1" smtClean="0"/>
              <a:t>ağzından</a:t>
            </a:r>
            <a:r>
              <a:rPr lang="tr-TR" b="1" dirty="0" smtClean="0"/>
              <a:t> kaçırıverirler. Böylece, çocuk ona karşı güvenini kaybeder,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YALAN SÖYLEME</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54</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type="body" idx="1"/>
          </p:nvPr>
        </p:nvSpPr>
        <p:spPr>
          <a:xfrm>
            <a:off x="457200" y="1714488"/>
            <a:ext cx="8229600" cy="4411675"/>
          </a:xfrm>
        </p:spPr>
        <p:txBody>
          <a:bodyPr/>
          <a:lstStyle/>
          <a:p>
            <a:pPr algn="just">
              <a:buFont typeface="Arial" charset="0"/>
              <a:buNone/>
            </a:pPr>
            <a:r>
              <a:rPr lang="tr-TR" b="1" dirty="0" smtClean="0"/>
              <a:t>    Genellikle doğuştan var olduğu kabul edilen bir dürtüdür. Bunun dışında çevrenin olumsuz tutumları veya gereksiz engellenmeler, çocuğa yöneltilen saldırganlıklar, çocukta saldırganlığın oluşmasına veya saldırganlık dürtüsünün beslenerek güçlenmesine neden olabilir.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8-SALDIRGANLIK</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55</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785926"/>
            <a:ext cx="8229600" cy="4525963"/>
          </a:xfrm>
        </p:spPr>
        <p:txBody>
          <a:bodyPr/>
          <a:lstStyle/>
          <a:p>
            <a:pPr algn="just">
              <a:buNone/>
            </a:pPr>
            <a:r>
              <a:rPr lang="tr-TR" b="1" dirty="0" smtClean="0"/>
              <a:t>	Saldırgan çocuk, ruhsal sorunları nedeniyle, yaşıtları ve genel olarak çevresiyle uyumlu ilişkiler kuramayan çocuktur. Aşırı geçimsizdir, ilişkileri gergin ve sürtüşmelidir. Olağan anlaşmazlıkları bile gücüyle çözmeye çalışır. Öfkesini yenemez, hep kendini haklı çıkarma eğilimindedir.  </a:t>
            </a:r>
          </a:p>
          <a:p>
            <a:endParaRPr lang="tr-TR" dirty="0"/>
          </a:p>
        </p:txBody>
      </p:sp>
      <p:sp>
        <p:nvSpPr>
          <p:cNvPr id="4" name="3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SALDIRGANLIK</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56</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1"/>
          </p:nvPr>
        </p:nvSpPr>
        <p:spPr>
          <a:xfrm>
            <a:off x="285750" y="1500188"/>
            <a:ext cx="8572500" cy="4625975"/>
          </a:xfrm>
        </p:spPr>
        <p:txBody>
          <a:bodyPr/>
          <a:lstStyle/>
          <a:p>
            <a:pPr algn="just"/>
            <a:r>
              <a:rPr lang="tr-TR" b="1" dirty="0" smtClean="0">
                <a:solidFill>
                  <a:srgbClr val="FF0000"/>
                </a:solidFill>
              </a:rPr>
              <a:t>Saldırganlık dürtüsünün toplumsal kurallarla bağdaşır hale getirilmesi</a:t>
            </a:r>
          </a:p>
          <a:p>
            <a:pPr algn="just">
              <a:buNone/>
            </a:pPr>
            <a:r>
              <a:rPr lang="tr-TR" b="1" dirty="0" smtClean="0"/>
              <a:t>	 Esas olan çocuk büyüdükçe ve geliştikçe saldırganlığı oluşturan gücün, toplumsallaşmanın kurallarıyla bağdaşır şekilde yararlı uğraş alanlarına dönüştürülmesi ve çocuğun uyumlu davranışlara yönelmesini sağlamaktır. </a:t>
            </a:r>
          </a:p>
          <a:p>
            <a:pPr algn="just" eaLnBrk="1" hangingPunct="1">
              <a:buFont typeface="Arial" charset="0"/>
              <a:buNone/>
            </a:pPr>
            <a:endParaRPr lang="tr-TR" b="1"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SALDIRGANLIK</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57</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714488"/>
            <a:ext cx="8229600" cy="4525963"/>
          </a:xfrm>
        </p:spPr>
        <p:txBody>
          <a:bodyPr/>
          <a:lstStyle/>
          <a:p>
            <a:pPr algn="just">
              <a:buNone/>
            </a:pPr>
            <a:r>
              <a:rPr lang="tr-TR" b="1" dirty="0" smtClean="0"/>
              <a:t>	Spora ve yarışmalara yönelen çocuk ve gençlerde saldırganlık dürtülerinin büyük ölçüde pozitif enerji şeklinde kullanılarak rahatlama sağlandığı ve bu durumun saldırganlık eğilimlerinden uzaklaştırıcı olduğu düşünülmektedir.</a:t>
            </a:r>
            <a:endParaRPr lang="tr-TR" dirty="0"/>
          </a:p>
        </p:txBody>
      </p:sp>
      <p:sp>
        <p:nvSpPr>
          <p:cNvPr id="4" name="3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SALDIRGANLIK</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58</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p:cNvSpPr>
          <p:nvPr>
            <p:ph type="body" idx="1"/>
          </p:nvPr>
        </p:nvSpPr>
        <p:spPr>
          <a:xfrm>
            <a:off x="285750" y="1428750"/>
            <a:ext cx="8658225" cy="4525963"/>
          </a:xfrm>
        </p:spPr>
        <p:txBody>
          <a:bodyPr/>
          <a:lstStyle/>
          <a:p>
            <a:pPr algn="just" eaLnBrk="1" hangingPunct="1">
              <a:buFont typeface="Arial" charset="0"/>
              <a:buNone/>
            </a:pPr>
            <a:r>
              <a:rPr lang="tr-TR" dirty="0" smtClean="0"/>
              <a:t>         </a:t>
            </a:r>
            <a:r>
              <a:rPr lang="tr-TR" b="1" dirty="0" smtClean="0">
                <a:solidFill>
                  <a:srgbClr val="FF0000"/>
                </a:solidFill>
              </a:rPr>
              <a:t>En sık görülen uyku problemleri şunlardır :</a:t>
            </a:r>
          </a:p>
          <a:p>
            <a:pPr algn="just" eaLnBrk="1" hangingPunct="1">
              <a:buFont typeface="Wingdings" pitchFamily="2" charset="2"/>
              <a:buChar char="Ø"/>
            </a:pPr>
            <a:r>
              <a:rPr lang="tr-TR" sz="2400" b="1" dirty="0" smtClean="0">
                <a:solidFill>
                  <a:srgbClr val="FF0000"/>
                </a:solidFill>
              </a:rPr>
              <a:t>Uyumakta zorluk</a:t>
            </a:r>
          </a:p>
          <a:p>
            <a:pPr algn="just" eaLnBrk="1" hangingPunct="1">
              <a:buNone/>
            </a:pPr>
            <a:endParaRPr lang="tr-TR" sz="1400" b="1" dirty="0" smtClean="0">
              <a:solidFill>
                <a:srgbClr val="FF0000"/>
              </a:solidFill>
            </a:endParaRPr>
          </a:p>
          <a:p>
            <a:pPr algn="just">
              <a:buFont typeface="Arial" charset="0"/>
              <a:buNone/>
            </a:pPr>
            <a:r>
              <a:rPr lang="tr-TR" b="1" dirty="0" smtClean="0"/>
              <a:t>     Bazı çocuklar dıştan gelen uyarılara duyarlıdır, kolayca uykusu bozulur.  Ancak çoğunluğunun sorunu yatma alışkanlığının kazandırılmamış olması ve geç saatlere kadar büyüklerle kalmasına izin verilmesidir. </a:t>
            </a:r>
          </a:p>
          <a:p>
            <a:pPr algn="just" eaLnBrk="1" hangingPunct="1">
              <a:buFont typeface="Arial" charset="0"/>
              <a:buNone/>
            </a:pPr>
            <a:endParaRPr lang="tr-TR"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9-UYKU PROBLEMLERİ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59</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6 Metin Yer Tutucusu"/>
          <p:cNvSpPr>
            <a:spLocks noGrp="1"/>
          </p:cNvSpPr>
          <p:nvPr>
            <p:ph type="body" sz="half" idx="2"/>
          </p:nvPr>
        </p:nvSpPr>
        <p:spPr>
          <a:xfrm>
            <a:off x="357157" y="1500174"/>
            <a:ext cx="5000655" cy="4619639"/>
          </a:xfrm>
        </p:spPr>
        <p:txBody>
          <a:bodyPr/>
          <a:lstStyle/>
          <a:p>
            <a:pPr algn="just"/>
            <a:r>
              <a:rPr lang="tr-TR" sz="3200" b="1" dirty="0" smtClean="0"/>
              <a:t>Çocuğun çeşitli ruhsal, bedensel ve dış etkenlere bağlı olarak, iç çatışmalarını davranışına aktarması sonucu ortaya çıkar. Başka bir deyişle bu çocukların çevreleriyle ilişkileri sürekli olarak gergin ve sürtüşmelidir.</a:t>
            </a:r>
          </a:p>
          <a:p>
            <a:endParaRPr lang="tr-TR" b="1" dirty="0" smtClean="0"/>
          </a:p>
        </p:txBody>
      </p:sp>
      <p:pic>
        <p:nvPicPr>
          <p:cNvPr id="7172" name="Picture 2" descr="http://galeri.internethaber.com/images/gallery/209/15.jpg"/>
          <p:cNvPicPr>
            <a:picLocks noChangeAspect="1" noChangeArrowheads="1"/>
          </p:cNvPicPr>
          <p:nvPr/>
        </p:nvPicPr>
        <p:blipFill>
          <a:blip r:embed="rId2"/>
          <a:srcRect/>
          <a:stretch>
            <a:fillRect/>
          </a:stretch>
        </p:blipFill>
        <p:spPr bwMode="auto">
          <a:xfrm>
            <a:off x="5429256" y="2285992"/>
            <a:ext cx="3482975" cy="250031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5 Dikdörtgen"/>
          <p:cNvSpPr/>
          <p:nvPr/>
        </p:nvSpPr>
        <p:spPr>
          <a:xfrm>
            <a:off x="1714480" y="285728"/>
            <a:ext cx="5643602" cy="707886"/>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DAVRANIŞ BOZUKLUĞU</a:t>
            </a:r>
            <a:r>
              <a:rPr lang="tr-T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endParaRPr lang="tr-T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731B6AB-2CAF-46F9-94F9-1BCD61AA6286}" type="slidenum">
              <a:rPr lang="tr-TR" smtClean="0"/>
              <a:pPr>
                <a:defRPr/>
              </a:pPr>
              <a:t>6</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1714488"/>
            <a:ext cx="8229600" cy="4525963"/>
          </a:xfrm>
        </p:spPr>
        <p:txBody>
          <a:bodyPr/>
          <a:lstStyle/>
          <a:p>
            <a:pPr algn="just">
              <a:buNone/>
            </a:pPr>
            <a:r>
              <a:rPr lang="tr-TR" b="1" dirty="0" smtClean="0"/>
              <a:t>	Bunun önlenmesi için çocuğun düzenli olarak kesin ve kararlı bir tavırla belli saatte yatırılması gerekir. Alıştığı oyuncağı almasına izin verilmesi, sakin bir sesle masal veya hikaye okunması çocuğun uykuya geçişini kolaylaştırır.</a:t>
            </a:r>
            <a:endParaRPr lang="tr-TR" dirty="0"/>
          </a:p>
        </p:txBody>
      </p:sp>
      <p:sp>
        <p:nvSpPr>
          <p:cNvPr id="4" name="3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UYKU PROBLEMLERİ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60</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p:cNvSpPr>
          <p:nvPr>
            <p:ph type="body" idx="1"/>
          </p:nvPr>
        </p:nvSpPr>
        <p:spPr>
          <a:xfrm>
            <a:off x="285720" y="1285860"/>
            <a:ext cx="8572560" cy="4840303"/>
          </a:xfrm>
        </p:spPr>
        <p:txBody>
          <a:bodyPr/>
          <a:lstStyle/>
          <a:p>
            <a:pPr algn="just" eaLnBrk="1" hangingPunct="1">
              <a:lnSpc>
                <a:spcPct val="90000"/>
              </a:lnSpc>
              <a:buFont typeface="Wingdings" pitchFamily="2" charset="2"/>
              <a:buChar char="Ø"/>
            </a:pPr>
            <a:r>
              <a:rPr lang="tr-TR" sz="2800" b="1" dirty="0" smtClean="0">
                <a:solidFill>
                  <a:srgbClr val="FF0000"/>
                </a:solidFill>
              </a:rPr>
              <a:t>Sık uyanma</a:t>
            </a:r>
          </a:p>
          <a:p>
            <a:pPr algn="just"/>
            <a:r>
              <a:rPr lang="tr-TR" b="1" dirty="0" smtClean="0"/>
              <a:t>Çocuklar endişe ve korku nedeniyle veya anne ve baba ile birlikte onların yatağında uyumak için sık sık uyanırlar. Bu durumda çocuğa sakin bir tavırla kendi yatağında uyuması gerektiği, güven içinde olduğu ve ihtiyaç duyduğunda her zaman yanında olacakları mesajı verilmeli, kendi yatağında uyuması konusunda desteklenmeli ve özendirilmeli, ödüllendirilmelidir.  </a:t>
            </a:r>
          </a:p>
          <a:p>
            <a:pPr algn="just" eaLnBrk="1" hangingPunct="1">
              <a:lnSpc>
                <a:spcPct val="90000"/>
              </a:lnSpc>
              <a:buFont typeface="Arial" charset="0"/>
              <a:buNone/>
            </a:pPr>
            <a:endParaRPr lang="tr-TR" b="1"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UYKU PROBLEMLERİ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61</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p:cNvSpPr>
          <p:nvPr>
            <p:ph type="body" idx="1"/>
          </p:nvPr>
        </p:nvSpPr>
        <p:spPr>
          <a:xfrm>
            <a:off x="285720" y="1571625"/>
            <a:ext cx="8412193" cy="4500581"/>
          </a:xfrm>
        </p:spPr>
        <p:txBody>
          <a:bodyPr/>
          <a:lstStyle/>
          <a:p>
            <a:pPr algn="just" eaLnBrk="1" hangingPunct="1">
              <a:lnSpc>
                <a:spcPct val="90000"/>
              </a:lnSpc>
              <a:buFont typeface="Wingdings" pitchFamily="2" charset="2"/>
              <a:buChar char="Ø"/>
            </a:pPr>
            <a:r>
              <a:rPr lang="tr-TR" sz="2800" b="1" dirty="0" smtClean="0">
                <a:solidFill>
                  <a:srgbClr val="FF0000"/>
                </a:solidFill>
              </a:rPr>
              <a:t>Kabus</a:t>
            </a:r>
          </a:p>
          <a:p>
            <a:pPr algn="just">
              <a:buFont typeface="Arial" charset="0"/>
              <a:buNone/>
            </a:pPr>
            <a:r>
              <a:rPr lang="tr-TR" b="1" dirty="0" smtClean="0"/>
              <a:t>     Çocuk uykudan uyanır, korkulu rüyayı o sırada veya ertesi sabah hatırlar, anlatır. Normalde sıkıntılı bir dönem sonrasında, korkulu bir gün sonunda görülebildiği gibi, ateşli hastalıklar sonrasında ve deprem, sel gibi önemli felaketler sonrası da izlenebilir. Bazen de ruhsal rahatsızlıkların önemli bir işareti olabilmektedir </a:t>
            </a:r>
          </a:p>
          <a:p>
            <a:pPr algn="just" eaLnBrk="1" hangingPunct="1">
              <a:lnSpc>
                <a:spcPct val="90000"/>
              </a:lnSpc>
              <a:buFont typeface="Arial" charset="0"/>
              <a:buNone/>
            </a:pPr>
            <a:endParaRPr lang="tr-TR" b="1"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UYKU PROBLEMLERİ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62</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2 İçerik Yer Tutucusu"/>
          <p:cNvSpPr>
            <a:spLocks noGrp="1"/>
          </p:cNvSpPr>
          <p:nvPr>
            <p:ph idx="1"/>
          </p:nvPr>
        </p:nvSpPr>
        <p:spPr>
          <a:xfrm>
            <a:off x="214313" y="1600200"/>
            <a:ext cx="8572500" cy="4525963"/>
          </a:xfrm>
        </p:spPr>
        <p:txBody>
          <a:bodyPr/>
          <a:lstStyle/>
          <a:p>
            <a:pPr algn="just" eaLnBrk="1" hangingPunct="1">
              <a:lnSpc>
                <a:spcPct val="90000"/>
              </a:lnSpc>
              <a:buFont typeface="Wingdings" pitchFamily="2" charset="2"/>
              <a:buChar char="Ø"/>
            </a:pPr>
            <a:r>
              <a:rPr lang="tr-TR" sz="2400" b="1" dirty="0" smtClean="0">
                <a:solidFill>
                  <a:srgbClr val="FF0000"/>
                </a:solidFill>
              </a:rPr>
              <a:t>Uykuda korku</a:t>
            </a:r>
          </a:p>
          <a:p>
            <a:pPr algn="just">
              <a:buFont typeface="Arial" charset="0"/>
              <a:buNone/>
            </a:pPr>
            <a:r>
              <a:rPr lang="tr-TR" b="1" dirty="0" smtClean="0"/>
              <a:t>   Çocuk uykudan aniden korku ile uyanır. Çığlık atarak oturur ya da kalkar. Amaçsız hareketler yapar. Fakat tam olarak ayılmaz. Anneyi babayı tanıyamaz. Söylenenleri anlamaz. Hızlı soluk alıp verir, kalbi hızlı çarpar, terler. Kendi yaralayıcı bir davranış göstermesi engellenmelidir. </a:t>
            </a:r>
          </a:p>
          <a:p>
            <a:pPr algn="just">
              <a:buFont typeface="Arial" charset="0"/>
              <a:buNone/>
            </a:pPr>
            <a:endParaRPr lang="tr-TR"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UYKU PROBLEMLERİ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63</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p:cNvSpPr>
          <p:nvPr>
            <p:ph type="body" idx="1"/>
          </p:nvPr>
        </p:nvSpPr>
        <p:spPr>
          <a:xfrm>
            <a:off x="428625" y="1643050"/>
            <a:ext cx="8429655" cy="3786214"/>
          </a:xfrm>
        </p:spPr>
        <p:txBody>
          <a:bodyPr/>
          <a:lstStyle/>
          <a:p>
            <a:pPr algn="just" eaLnBrk="1" hangingPunct="1">
              <a:buFont typeface="Wingdings" pitchFamily="2" charset="2"/>
              <a:buChar char="Ø"/>
            </a:pPr>
            <a:r>
              <a:rPr lang="tr-TR" sz="2800" b="1" dirty="0" smtClean="0">
                <a:solidFill>
                  <a:srgbClr val="FF0000"/>
                </a:solidFill>
              </a:rPr>
              <a:t>Uyur gezerlik</a:t>
            </a:r>
          </a:p>
          <a:p>
            <a:pPr algn="just">
              <a:buNone/>
            </a:pPr>
            <a:r>
              <a:rPr lang="tr-TR" b="1" dirty="0" smtClean="0"/>
              <a:t>	Çocuk uyku esnasında birden doğrulup, kalkar, oda değiştirir, tam olarak amaca yönelik olmayan otomatik hareketlerde ( mutfağa gidip yemekleri dökme, bazen yeme gibi) bulunur. Gözlerini bir noktaya diker. Yüzü donuktur. </a:t>
            </a:r>
          </a:p>
          <a:p>
            <a:pPr algn="just" eaLnBrk="1" hangingPunct="1">
              <a:buFont typeface="Wingdings" pitchFamily="2" charset="2"/>
              <a:buChar char="Ø"/>
            </a:pPr>
            <a:endParaRPr lang="tr-TR" b="1" dirty="0" smtClean="0">
              <a:solidFill>
                <a:schemeClr val="accent2"/>
              </a:solidFill>
            </a:endParaRP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UYKU PROBLEMLERİ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64</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857364"/>
            <a:ext cx="8229600" cy="4525963"/>
          </a:xfrm>
        </p:spPr>
        <p:txBody>
          <a:bodyPr/>
          <a:lstStyle/>
          <a:p>
            <a:pPr algn="just">
              <a:buNone/>
            </a:pPr>
            <a:r>
              <a:rPr lang="tr-TR" b="1" dirty="0" smtClean="0"/>
              <a:t>	Bu durumun devam etmesi halinde aileler mutlaka bilgilendirilmeli, ayrıca sara (epilepsi) hastalığından ayırt etmek amacıyla mutlaka EEG tetkiki yapılmalıdır. Ailelerin sakin olmaları, çocuğa temel uyku alışkanlıklarının tekrar kazandırılması önemlidir.</a:t>
            </a:r>
            <a:endParaRPr lang="tr-TR" dirty="0"/>
          </a:p>
        </p:txBody>
      </p:sp>
      <p:sp>
        <p:nvSpPr>
          <p:cNvPr id="4" name="3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UYKU PROBLEMLERİ</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65</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type="body" idx="1"/>
          </p:nvPr>
        </p:nvSpPr>
        <p:spPr>
          <a:xfrm>
            <a:off x="457200" y="1600200"/>
            <a:ext cx="8258175" cy="4525963"/>
          </a:xfrm>
        </p:spPr>
        <p:txBody>
          <a:bodyPr/>
          <a:lstStyle/>
          <a:p>
            <a:pPr algn="just" eaLnBrk="1" hangingPunct="1">
              <a:buNone/>
            </a:pPr>
            <a:r>
              <a:rPr lang="tr-TR" b="1" dirty="0" smtClean="0"/>
              <a:t>	Her çocuk nesnelere sahip olmanın anlamını ve başkalarına ait olan şeyleri olamayacağını öğrenmelidir. Bunu öğretmenin en iyi yolu, çocuğun kendisine ait eşyaları almasını sağlamak ve yeterince büyüyünce kendisine harçlık vermektir. Hırsızlığa karşı eğilim her vakit kusurlu bir eğitim sonucu çocuklara aşılanmaktadır. </a:t>
            </a:r>
          </a:p>
          <a:p>
            <a:pPr algn="just" eaLnBrk="1" hangingPunct="1"/>
            <a:endParaRPr lang="tr-TR" b="1"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10-HIRSIZLIK-ÇALMA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66</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p:cNvSpPr>
          <p:nvPr>
            <p:ph type="body" idx="1"/>
          </p:nvPr>
        </p:nvSpPr>
        <p:spPr>
          <a:xfrm>
            <a:off x="457200" y="1214438"/>
            <a:ext cx="8229600" cy="4911725"/>
          </a:xfrm>
        </p:spPr>
        <p:txBody>
          <a:bodyPr/>
          <a:lstStyle/>
          <a:p>
            <a:pPr algn="ctr" eaLnBrk="1" hangingPunct="1">
              <a:buNone/>
            </a:pPr>
            <a:r>
              <a:rPr lang="tr-TR" sz="2400" b="1" dirty="0" smtClean="0">
                <a:solidFill>
                  <a:srgbClr val="FF0000"/>
                </a:solidFill>
              </a:rPr>
              <a:t>Yinelenen çalmaların en önemli nedenleri nelerdir?</a:t>
            </a:r>
          </a:p>
          <a:p>
            <a:pPr eaLnBrk="1" hangingPunct="1">
              <a:buFont typeface="Wingdings" pitchFamily="2" charset="2"/>
              <a:buChar char="ü"/>
            </a:pPr>
            <a:r>
              <a:rPr lang="tr-TR" sz="2400" b="1" dirty="0" smtClean="0">
                <a:solidFill>
                  <a:srgbClr val="FF0000"/>
                </a:solidFill>
              </a:rPr>
              <a:t>Doyumsuzluk Duygusu: </a:t>
            </a:r>
          </a:p>
          <a:p>
            <a:pPr algn="just" eaLnBrk="1" hangingPunct="1">
              <a:buFont typeface="Arial" charset="0"/>
              <a:buNone/>
            </a:pPr>
            <a:r>
              <a:rPr lang="tr-TR" sz="2400" dirty="0" smtClean="0">
                <a:solidFill>
                  <a:schemeClr val="accent2"/>
                </a:solidFill>
              </a:rPr>
              <a:t>     </a:t>
            </a:r>
            <a:r>
              <a:rPr lang="tr-TR" b="1" dirty="0" smtClean="0"/>
              <a:t>Çok çeşitli durumlarda ortaya çıkabilir. Kısa süreli ya da uzun süreli olabilir. Yeni bir kardeşin doğumuyla pabucunun dama atıldığını sanan çocuk, kısa süre için annenin çantasından para çalabilir. Bu davranış, kendisini yüzüstü bırakan anneye karşı bir öç almadır. </a:t>
            </a:r>
          </a:p>
        </p:txBody>
      </p:sp>
      <p:pic>
        <p:nvPicPr>
          <p:cNvPr id="65540" name="Picture 5" descr="http://bp2.blogger.com/_E6xZRz2eBjg/SG3LiOVrjGI/AAAAAAAAAgU/TSxQhXdULCI/s320/lambe_lg.jpg"/>
          <p:cNvPicPr>
            <a:picLocks noChangeAspect="1" noChangeArrowheads="1"/>
          </p:cNvPicPr>
          <p:nvPr/>
        </p:nvPicPr>
        <p:blipFill>
          <a:blip r:embed="rId2"/>
          <a:srcRect/>
          <a:stretch>
            <a:fillRect/>
          </a:stretch>
        </p:blipFill>
        <p:spPr bwMode="auto">
          <a:xfrm>
            <a:off x="3286125" y="5072063"/>
            <a:ext cx="1785938" cy="1000125"/>
          </a:xfrm>
          <a:prstGeom prst="ellipse">
            <a:avLst/>
          </a:prstGeom>
          <a:ln>
            <a:noFill/>
          </a:ln>
          <a:effectLst>
            <a:softEdge rad="112500"/>
          </a:effectLst>
        </p:spPr>
      </p:pic>
      <p:sp>
        <p:nvSpPr>
          <p:cNvPr id="6" name="5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HIRSIZLIK-ÇALMA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67</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p:cNvSpPr>
          <p:nvPr>
            <p:ph type="body" idx="1"/>
          </p:nvPr>
        </p:nvSpPr>
        <p:spPr>
          <a:xfrm>
            <a:off x="500034" y="1785926"/>
            <a:ext cx="8229600" cy="4071967"/>
          </a:xfrm>
        </p:spPr>
        <p:txBody>
          <a:bodyPr/>
          <a:lstStyle/>
          <a:p>
            <a:pPr algn="just" eaLnBrk="1" hangingPunct="1">
              <a:buFont typeface="Wingdings" pitchFamily="2" charset="2"/>
              <a:buChar char="ü"/>
            </a:pPr>
            <a:r>
              <a:rPr lang="tr-TR" sz="2400" dirty="0" smtClean="0">
                <a:solidFill>
                  <a:srgbClr val="FF0000"/>
                </a:solidFill>
              </a:rPr>
              <a:t>Yeni bir heyecan verici tecrübeler yaşama ya da çevresini atlatarak bir üstünlük ye da hakimiyet duygusu elde etmektir.</a:t>
            </a:r>
          </a:p>
          <a:p>
            <a:pPr algn="just" eaLnBrk="1" hangingPunct="1">
              <a:buNone/>
            </a:pPr>
            <a:r>
              <a:rPr lang="tr-TR" sz="2400" dirty="0" smtClean="0">
                <a:solidFill>
                  <a:srgbClr val="FF0000"/>
                </a:solidFill>
              </a:rPr>
              <a:t> </a:t>
            </a:r>
            <a:r>
              <a:rPr lang="tr-TR" sz="2400" b="1" dirty="0" smtClean="0">
                <a:solidFill>
                  <a:srgbClr val="FF0000"/>
                </a:solidFill>
              </a:rPr>
              <a:t>	</a:t>
            </a:r>
          </a:p>
          <a:p>
            <a:pPr algn="just" eaLnBrk="1" hangingPunct="1">
              <a:buNone/>
            </a:pPr>
            <a:r>
              <a:rPr lang="tr-TR" sz="2400" b="1" dirty="0" smtClean="0">
                <a:solidFill>
                  <a:srgbClr val="FF0000"/>
                </a:solidFill>
              </a:rPr>
              <a:t>	</a:t>
            </a:r>
            <a:r>
              <a:rPr lang="tr-TR" b="1" dirty="0" smtClean="0"/>
              <a:t>Bu istekler, organize edilmiş faydalı bir takım eğitsel faaliyetlerle, beğenilir, kanallara akıtılmadığı taktirde çocuk bunu değişik çalma alışkanlıkları ile tatmin eder. </a:t>
            </a:r>
          </a:p>
          <a:p>
            <a:pPr eaLnBrk="1" hangingPunct="1">
              <a:buFont typeface="Wingdings" pitchFamily="2" charset="2"/>
              <a:buChar char="ü"/>
            </a:pPr>
            <a:endParaRPr lang="tr-TR" dirty="0" smtClean="0"/>
          </a:p>
          <a:p>
            <a:pPr eaLnBrk="1" hangingPunct="1"/>
            <a:endParaRPr lang="tr-TR" dirty="0" smtClean="0"/>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HIRSIZLIK-ÇALMA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68</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714488"/>
            <a:ext cx="8229600" cy="4525963"/>
          </a:xfrm>
        </p:spPr>
        <p:txBody>
          <a:bodyPr/>
          <a:lstStyle/>
          <a:p>
            <a:pPr algn="just">
              <a:buNone/>
            </a:pPr>
            <a:r>
              <a:rPr lang="tr-TR" b="1" dirty="0" smtClean="0"/>
              <a:t>	Bu tür hırsızlıklar genel olarak grup halinde işlenir ve çokluk, çalışan eşya ile herhangi bir ihtiyacı kapatmak bahis konusu değildir. Çocuk ve gençlerin hırsızlıklarının bir kısmını da ana-baba baskısına karşı sembolik bir isyan hareketi diye anlamlandırmak mümkündür.</a:t>
            </a:r>
            <a:endParaRPr lang="tr-TR" dirty="0"/>
          </a:p>
        </p:txBody>
      </p:sp>
      <p:sp>
        <p:nvSpPr>
          <p:cNvPr id="4" name="3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HIRSIZLIK-ÇALMA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69</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4 İçerik Yer Tutucusu"/>
          <p:cNvSpPr>
            <a:spLocks noGrp="1"/>
          </p:cNvSpPr>
          <p:nvPr>
            <p:ph sz="half" idx="2"/>
          </p:nvPr>
        </p:nvSpPr>
        <p:spPr>
          <a:xfrm>
            <a:off x="428625" y="1785938"/>
            <a:ext cx="3857625" cy="4340225"/>
          </a:xfrm>
        </p:spPr>
        <p:txBody>
          <a:bodyPr/>
          <a:lstStyle/>
          <a:p>
            <a:pPr eaLnBrk="1" hangingPunct="1"/>
            <a:r>
              <a:rPr lang="tr-TR" sz="3200" b="1" dirty="0" smtClean="0"/>
              <a:t>Kekemelik</a:t>
            </a:r>
          </a:p>
          <a:p>
            <a:pPr eaLnBrk="1" hangingPunct="1"/>
            <a:r>
              <a:rPr lang="tr-TR" sz="3200" b="1" dirty="0" smtClean="0"/>
              <a:t>Altını ıslatma</a:t>
            </a:r>
          </a:p>
          <a:p>
            <a:pPr eaLnBrk="1" hangingPunct="1"/>
            <a:r>
              <a:rPr lang="tr-TR" sz="3200" b="1" dirty="0" smtClean="0"/>
              <a:t>Altını kirletme</a:t>
            </a:r>
          </a:p>
          <a:p>
            <a:pPr eaLnBrk="1" hangingPunct="1"/>
            <a:r>
              <a:rPr lang="tr-TR" sz="3200" b="1" dirty="0" smtClean="0"/>
              <a:t>Parmak emme</a:t>
            </a:r>
          </a:p>
          <a:p>
            <a:pPr eaLnBrk="1" hangingPunct="1"/>
            <a:r>
              <a:rPr lang="tr-TR" sz="3200" b="1" dirty="0" smtClean="0"/>
              <a:t>Tırnak yeme</a:t>
            </a:r>
          </a:p>
          <a:p>
            <a:pPr eaLnBrk="1" hangingPunct="1"/>
            <a:r>
              <a:rPr lang="tr-TR" sz="3200" b="1" dirty="0" smtClean="0"/>
              <a:t>Yalan söyleme</a:t>
            </a:r>
          </a:p>
          <a:p>
            <a:endParaRPr lang="tr-TR" dirty="0" smtClean="0"/>
          </a:p>
        </p:txBody>
      </p:sp>
      <p:sp>
        <p:nvSpPr>
          <p:cNvPr id="8196" name="6 İçerik Yer Tutucusu"/>
          <p:cNvSpPr>
            <a:spLocks noGrp="1"/>
          </p:cNvSpPr>
          <p:nvPr>
            <p:ph sz="quarter" idx="4"/>
          </p:nvPr>
        </p:nvSpPr>
        <p:spPr>
          <a:xfrm>
            <a:off x="4357688" y="1714500"/>
            <a:ext cx="4643437" cy="4411663"/>
          </a:xfrm>
        </p:spPr>
        <p:txBody>
          <a:bodyPr/>
          <a:lstStyle/>
          <a:p>
            <a:pPr eaLnBrk="1" hangingPunct="1"/>
            <a:r>
              <a:rPr lang="tr-TR" sz="3200" b="1" smtClean="0"/>
              <a:t>Saldırganlık</a:t>
            </a:r>
          </a:p>
          <a:p>
            <a:pPr eaLnBrk="1" hangingPunct="1"/>
            <a:r>
              <a:rPr lang="tr-TR" sz="3200" b="1" smtClean="0"/>
              <a:t>Uyku problemi</a:t>
            </a:r>
          </a:p>
          <a:p>
            <a:pPr eaLnBrk="1" hangingPunct="1"/>
            <a:r>
              <a:rPr lang="tr-TR" sz="3200" b="1" smtClean="0"/>
              <a:t>Hırsızlık/Çalma</a:t>
            </a:r>
          </a:p>
          <a:p>
            <a:pPr eaLnBrk="1" hangingPunct="1"/>
            <a:r>
              <a:rPr lang="tr-TR" sz="3200" b="1" smtClean="0"/>
              <a:t>Saç çekme /Kıl yolma</a:t>
            </a:r>
          </a:p>
          <a:p>
            <a:pPr eaLnBrk="1" hangingPunct="1"/>
            <a:r>
              <a:rPr lang="tr-TR" sz="3200" b="1" smtClean="0"/>
              <a:t>Ayrılma kaygısı</a:t>
            </a:r>
          </a:p>
          <a:p>
            <a:pPr eaLnBrk="1" hangingPunct="1"/>
            <a:r>
              <a:rPr lang="tr-TR" sz="3200" b="1" smtClean="0"/>
              <a:t>Dikkat eksikliği ve Hiperaktivite </a:t>
            </a:r>
          </a:p>
          <a:p>
            <a:pPr>
              <a:buFont typeface="Arial" charset="0"/>
              <a:buNone/>
            </a:pPr>
            <a:endParaRPr lang="tr-TR" sz="3200" smtClean="0"/>
          </a:p>
        </p:txBody>
      </p:sp>
      <p:sp>
        <p:nvSpPr>
          <p:cNvPr id="6" name="5 Dikdörtgen"/>
          <p:cNvSpPr/>
          <p:nvPr/>
        </p:nvSpPr>
        <p:spPr>
          <a:xfrm>
            <a:off x="1643042" y="1"/>
            <a:ext cx="5715040" cy="1323440"/>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DAVRANIŞ BOZUKLUĞU ÇEŞİTLERİ</a:t>
            </a:r>
            <a:r>
              <a:rPr lang="tr-TR"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endParaRPr lang="tr-T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08E8FC50-33BB-4A37-87F9-E1C513E5973C}" type="slidenum">
              <a:rPr lang="tr-TR" smtClean="0"/>
              <a:pPr>
                <a:defRPr/>
              </a:pPr>
              <a:t>7</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p:cNvSpPr>
          <p:nvPr>
            <p:ph type="body" idx="1"/>
          </p:nvPr>
        </p:nvSpPr>
        <p:spPr>
          <a:xfrm>
            <a:off x="428596" y="1428736"/>
            <a:ext cx="8358188" cy="4911725"/>
          </a:xfrm>
        </p:spPr>
        <p:txBody>
          <a:bodyPr/>
          <a:lstStyle/>
          <a:p>
            <a:pPr eaLnBrk="1" hangingPunct="1">
              <a:buFont typeface="Wingdings" pitchFamily="2" charset="2"/>
              <a:buChar char="Ø"/>
            </a:pPr>
            <a:r>
              <a:rPr lang="tr-TR" dirty="0" smtClean="0">
                <a:solidFill>
                  <a:srgbClr val="FF0000"/>
                </a:solidFill>
              </a:rPr>
              <a:t>Öneriler</a:t>
            </a:r>
          </a:p>
          <a:p>
            <a:pPr algn="just" eaLnBrk="1" hangingPunct="1">
              <a:buNone/>
            </a:pPr>
            <a:r>
              <a:rPr lang="tr-TR" b="1" dirty="0" smtClean="0"/>
              <a:t>	Çocuklara bazı isteklerini kontrol etmeyi öğretmek, bu konuda onlara ciddi bir biçimde yardım etmek, toplumsal değerler olarak mülkiyet kavramını ve başkalarının ve başkalarının mülkiyet haklarında saygı oluşturmak, onlara verilmesi gereken eğitsel bilgilerin başında gelmelidir.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HIRSIZLIK-ÇALMA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70</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357298"/>
            <a:ext cx="8429684" cy="4883153"/>
          </a:xfrm>
        </p:spPr>
        <p:txBody>
          <a:bodyPr/>
          <a:lstStyle/>
          <a:p>
            <a:pPr algn="just">
              <a:buNone/>
            </a:pPr>
            <a:r>
              <a:rPr lang="tr-TR" b="1" dirty="0" smtClean="0"/>
              <a:t>	Bundan başka, çocuklara 7-8 yaşlarından itibaren, düzenli olarak harçlık verilmesi, eğitimsel planda önem taşır. Harçlık yaşa, ekonomik olanaklara ve koşullara göre değişir. </a:t>
            </a:r>
          </a:p>
          <a:p>
            <a:pPr algn="just">
              <a:buNone/>
            </a:pPr>
            <a:r>
              <a:rPr lang="tr-TR" b="1" dirty="0" smtClean="0"/>
              <a:t>	Bunun yanı sıra, ana-babalar, başkalarının haklarına saygılı bireyler olarak, çocuklarına iyi örnekler sunmalıdırlar. Ana-babalar sağlıklı örnekler olmadıkları sürece bu doğrultuda alınacak önlemlerin yararı yoktur. </a:t>
            </a:r>
          </a:p>
          <a:p>
            <a:pPr algn="just">
              <a:buNone/>
            </a:pPr>
            <a:endParaRPr lang="tr-TR" b="1" dirty="0" smtClean="0"/>
          </a:p>
          <a:p>
            <a:pPr algn="just">
              <a:buNone/>
            </a:pPr>
            <a:endParaRPr lang="tr-TR" dirty="0"/>
          </a:p>
        </p:txBody>
      </p:sp>
      <p:sp>
        <p:nvSpPr>
          <p:cNvPr id="4" name="3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HIRSIZLIK-ÇALMA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71</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p:cNvSpPr>
          <p:nvPr>
            <p:ph type="body" idx="1"/>
          </p:nvPr>
        </p:nvSpPr>
        <p:spPr>
          <a:xfrm>
            <a:off x="457200" y="1357313"/>
            <a:ext cx="8229600" cy="4768850"/>
          </a:xfrm>
        </p:spPr>
        <p:txBody>
          <a:bodyPr/>
          <a:lstStyle/>
          <a:p>
            <a:pPr algn="just" eaLnBrk="1" hangingPunct="1">
              <a:buNone/>
            </a:pPr>
            <a:r>
              <a:rPr lang="tr-TR" b="1" dirty="0" smtClean="0"/>
              <a:t>	Anne ve babanın davranışları, dengeli ve tutarlı olmalı, aşırı sevgi ya da katı bir otorite üzerine kurulmamalıdır. Ana-babalar, çocuklarını sağlıklı özerk davranışlara yönlendirmelidir. </a:t>
            </a:r>
          </a:p>
          <a:p>
            <a:pPr algn="just" eaLnBrk="1" hangingPunct="1">
              <a:buNone/>
            </a:pPr>
            <a:r>
              <a:rPr lang="tr-TR" b="1" dirty="0" smtClean="0"/>
              <a:t>	Çocuğun kendine saygısını artırıcı tutumlar, olumlu davranışlarını ödüllendirme ve pekiştirme tedavide uygulanması gereken ana ilkedir. </a:t>
            </a:r>
          </a:p>
        </p:txBody>
      </p:sp>
      <p:sp>
        <p:nvSpPr>
          <p:cNvPr id="5" name="4 Dikdörtgen"/>
          <p:cNvSpPr/>
          <p:nvPr/>
        </p:nvSpPr>
        <p:spPr>
          <a:xfrm>
            <a:off x="1428728" y="285728"/>
            <a:ext cx="6072230"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HIRSIZLIK-ÇALMA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72</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p:cNvSpPr>
          <p:nvPr>
            <p:ph type="body" idx="1"/>
          </p:nvPr>
        </p:nvSpPr>
        <p:spPr>
          <a:xfrm>
            <a:off x="285750" y="1357298"/>
            <a:ext cx="8572500" cy="5095890"/>
          </a:xfrm>
        </p:spPr>
        <p:txBody>
          <a:bodyPr/>
          <a:lstStyle/>
          <a:p>
            <a:pPr algn="just" eaLnBrk="1" hangingPunct="1">
              <a:buNone/>
            </a:pPr>
            <a:r>
              <a:rPr lang="tr-TR" b="1" dirty="0" smtClean="0"/>
              <a:t>	Bazı çocuklar 1-2 yaşlarından itibaren kendi saçlarını çekip, yolabilir, vücut kıllarını koparabilirler. </a:t>
            </a:r>
          </a:p>
          <a:p>
            <a:pPr algn="just" eaLnBrk="1" hangingPunct="1">
              <a:buNone/>
            </a:pPr>
            <a:endParaRPr lang="tr-TR" sz="1800" b="1" dirty="0" smtClean="0"/>
          </a:p>
          <a:p>
            <a:pPr algn="just" eaLnBrk="1" hangingPunct="1">
              <a:buNone/>
            </a:pPr>
            <a:r>
              <a:rPr lang="tr-TR" b="1" dirty="0" smtClean="0"/>
              <a:t>	Bu davranış uyumsuz ve huzursuz çocukların önemli belirtilerinden biridir. </a:t>
            </a:r>
          </a:p>
          <a:p>
            <a:pPr algn="just" eaLnBrk="1" hangingPunct="1">
              <a:buNone/>
            </a:pPr>
            <a:endParaRPr lang="tr-TR" sz="1800" b="1" dirty="0" smtClean="0"/>
          </a:p>
          <a:p>
            <a:pPr algn="just" eaLnBrk="1" hangingPunct="1">
              <a:buNone/>
            </a:pPr>
            <a:r>
              <a:rPr lang="tr-TR" b="1" dirty="0" smtClean="0"/>
              <a:t>	Sık görülmemekle beraber, kız çocuklarda biraz daha fazladır.</a:t>
            </a:r>
          </a:p>
          <a:p>
            <a:pPr eaLnBrk="1" hangingPunct="1">
              <a:buFont typeface="Arial" charset="0"/>
              <a:buNone/>
            </a:pPr>
            <a:endParaRPr lang="tr-TR" dirty="0" smtClean="0"/>
          </a:p>
        </p:txBody>
      </p:sp>
      <p:sp>
        <p:nvSpPr>
          <p:cNvPr id="5" name="4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11-SAÇ ÇEKME-KIL YOLMA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73</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eaLnBrk="1" hangingPunct="1">
              <a:buNone/>
            </a:pPr>
            <a:r>
              <a:rPr lang="tr-TR" b="1" dirty="0" smtClean="0"/>
              <a:t>	Konuşmayan veya isteklerini anlatamayan zihinsel engelli çocuklarda görülme sıklığı normal akranlarına göre daha fazladır.</a:t>
            </a:r>
          </a:p>
          <a:p>
            <a:pPr algn="just" eaLnBrk="1" hangingPunct="1">
              <a:buNone/>
            </a:pPr>
            <a:r>
              <a:rPr lang="tr-TR" b="1" dirty="0" smtClean="0"/>
              <a:t> </a:t>
            </a:r>
          </a:p>
          <a:p>
            <a:pPr algn="just" eaLnBrk="1" hangingPunct="1">
              <a:buNone/>
            </a:pPr>
            <a:r>
              <a:rPr lang="tr-TR" b="1" dirty="0" smtClean="0"/>
              <a:t>	Büyük çocuklarda ve gençlerde daha ciddi ruhsal hastalıkların önemli bir belirtisi olabilir. </a:t>
            </a:r>
          </a:p>
          <a:p>
            <a:endParaRPr lang="tr-TR" dirty="0"/>
          </a:p>
        </p:txBody>
      </p:sp>
      <p:sp>
        <p:nvSpPr>
          <p:cNvPr id="4" name="3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SAÇ ÇEKME-KIL YOLMA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74</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p:cNvSpPr>
          <p:nvPr>
            <p:ph type="body" idx="1"/>
          </p:nvPr>
        </p:nvSpPr>
        <p:spPr>
          <a:xfrm>
            <a:off x="142844" y="1428735"/>
            <a:ext cx="8786874" cy="4697427"/>
          </a:xfrm>
        </p:spPr>
        <p:txBody>
          <a:bodyPr/>
          <a:lstStyle/>
          <a:p>
            <a:pPr algn="just">
              <a:buNone/>
            </a:pPr>
            <a:r>
              <a:rPr lang="tr-TR" b="1" dirty="0" smtClean="0"/>
              <a:t>	Stresli durumlarda saç, kaş ve kirpik yolmalar artmaktadır. Ailelerin birinci çocuklarında daha sık görülmesi, kıskançlığın hastalığın başlamasında etkili olduğunu düşündürmektedir. Yine ailesel bazı özelliklerden söz edilebilir. Aşırı mükemmeliyetçi, eleştirici annelere karşın,edilgen, duygularını belli etmeyen babalar bu hastaların ailelerindeki sık rastlanan bulgulardır.</a:t>
            </a:r>
          </a:p>
          <a:p>
            <a:pPr algn="just"/>
            <a:endParaRPr lang="tr-TR" b="1" dirty="0" smtClean="0"/>
          </a:p>
        </p:txBody>
      </p:sp>
      <p:sp>
        <p:nvSpPr>
          <p:cNvPr id="5" name="4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SAÇ ÇEKME-KIL YOLMA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75</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p:cNvSpPr>
          <p:nvPr>
            <p:ph type="body" idx="1"/>
          </p:nvPr>
        </p:nvSpPr>
        <p:spPr>
          <a:xfrm>
            <a:off x="500034" y="1357298"/>
            <a:ext cx="8401050" cy="4840288"/>
          </a:xfrm>
        </p:spPr>
        <p:txBody>
          <a:bodyPr/>
          <a:lstStyle/>
          <a:p>
            <a:pPr algn="just" eaLnBrk="1" hangingPunct="1">
              <a:lnSpc>
                <a:spcPct val="80000"/>
              </a:lnSpc>
              <a:buFont typeface="Wingdings" pitchFamily="2" charset="2"/>
              <a:buChar char="Ø"/>
            </a:pPr>
            <a:r>
              <a:rPr lang="tr-TR" sz="2400" b="1" dirty="0" smtClean="0">
                <a:solidFill>
                  <a:srgbClr val="FF0000"/>
                </a:solidFill>
              </a:rPr>
              <a:t>Oluş Sebepleri</a:t>
            </a:r>
          </a:p>
          <a:p>
            <a:pPr algn="just">
              <a:buNone/>
            </a:pPr>
            <a:r>
              <a:rPr lang="tr-TR" b="1" dirty="0" smtClean="0"/>
              <a:t>	Anne-çocuk ilişkisindeki duygusal yetersizlikler veya duygusal gelişmenin engellenmesi başlıca nedendir. Böyle çocuklarda duygusal alandaki gerilimin ifade edilememesi, boşaltılamaması saldırganlık dürtüsünü artırmakta ve çocuk bu dürtüyü kendisine yöneltmektedir. </a:t>
            </a:r>
          </a:p>
          <a:p>
            <a:pPr algn="just" eaLnBrk="1" hangingPunct="1">
              <a:lnSpc>
                <a:spcPct val="80000"/>
              </a:lnSpc>
              <a:buFont typeface="Wingdings" pitchFamily="2" charset="2"/>
              <a:buNone/>
            </a:pPr>
            <a:endParaRPr lang="tr-TR" b="1" dirty="0" smtClean="0"/>
          </a:p>
          <a:p>
            <a:pPr algn="just" eaLnBrk="1" hangingPunct="1">
              <a:lnSpc>
                <a:spcPct val="80000"/>
              </a:lnSpc>
              <a:buFont typeface="Wingdings" pitchFamily="2" charset="2"/>
              <a:buNone/>
            </a:pPr>
            <a:endParaRPr lang="tr-TR" b="1" dirty="0" smtClean="0"/>
          </a:p>
          <a:p>
            <a:pPr algn="just" eaLnBrk="1" hangingPunct="1">
              <a:lnSpc>
                <a:spcPct val="80000"/>
              </a:lnSpc>
              <a:buFont typeface="Wingdings" pitchFamily="2" charset="2"/>
              <a:buNone/>
            </a:pPr>
            <a:endParaRPr lang="tr-TR" b="1" dirty="0" smtClean="0"/>
          </a:p>
          <a:p>
            <a:pPr algn="just" eaLnBrk="1" hangingPunct="1">
              <a:lnSpc>
                <a:spcPct val="80000"/>
              </a:lnSpc>
              <a:buFont typeface="Wingdings" pitchFamily="2" charset="2"/>
              <a:buNone/>
            </a:pPr>
            <a:endParaRPr lang="tr-TR" b="1" dirty="0" smtClean="0"/>
          </a:p>
          <a:p>
            <a:pPr algn="just" eaLnBrk="1" hangingPunct="1">
              <a:lnSpc>
                <a:spcPct val="80000"/>
              </a:lnSpc>
              <a:buFont typeface="Wingdings" pitchFamily="2" charset="2"/>
              <a:buNone/>
            </a:pPr>
            <a:r>
              <a:rPr lang="tr-TR" b="1" dirty="0" smtClean="0"/>
              <a:t> </a:t>
            </a:r>
          </a:p>
        </p:txBody>
      </p:sp>
      <p:pic>
        <p:nvPicPr>
          <p:cNvPr id="71684" name="Picture 5" descr="http://www.yuvarehberim.com/blog/wp-content/uploads/2009/08/dusunceli-cocuk-resmi.jpg"/>
          <p:cNvPicPr>
            <a:picLocks noChangeAspect="1" noChangeArrowheads="1"/>
          </p:cNvPicPr>
          <p:nvPr/>
        </p:nvPicPr>
        <p:blipFill>
          <a:blip r:embed="rId2"/>
          <a:srcRect/>
          <a:stretch>
            <a:fillRect/>
          </a:stretch>
        </p:blipFill>
        <p:spPr bwMode="auto">
          <a:xfrm>
            <a:off x="6929438" y="4500563"/>
            <a:ext cx="1714500" cy="1377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SAÇ ÇEKME-KIL YOLMA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76</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p:cNvSpPr>
          <p:nvPr>
            <p:ph type="body" idx="1"/>
          </p:nvPr>
        </p:nvSpPr>
        <p:spPr>
          <a:xfrm>
            <a:off x="457200" y="1285875"/>
            <a:ext cx="5900738" cy="4840288"/>
          </a:xfrm>
        </p:spPr>
        <p:txBody>
          <a:bodyPr/>
          <a:lstStyle/>
          <a:p>
            <a:pPr algn="just">
              <a:buFont typeface="Wingdings" pitchFamily="2" charset="2"/>
              <a:buChar char="Ø"/>
            </a:pPr>
            <a:r>
              <a:rPr lang="tr-TR" sz="2400" smtClean="0">
                <a:solidFill>
                  <a:srgbClr val="FF0000"/>
                </a:solidFill>
              </a:rPr>
              <a:t>Öneriler</a:t>
            </a:r>
          </a:p>
          <a:p>
            <a:pPr algn="just">
              <a:buFont typeface="Arial" charset="0"/>
              <a:buNone/>
            </a:pPr>
            <a:r>
              <a:rPr lang="tr-TR" sz="2400" smtClean="0"/>
              <a:t>	</a:t>
            </a:r>
            <a:r>
              <a:rPr lang="tr-TR" b="1" smtClean="0"/>
              <a:t>Çocuğunuzda benzer durum fark ettiğinizde hemen bir psikiyatri uzmanına başvurmak ve nedenini öğrenmek gerekir. Tedavisinde altta yatan nedenin ve eşlik eden durumların tanınması ve giderilmesi ilk iştir. </a:t>
            </a:r>
          </a:p>
          <a:p>
            <a:pPr algn="just">
              <a:buFont typeface="Arial" charset="0"/>
              <a:buNone/>
            </a:pPr>
            <a:endParaRPr lang="tr-TR" sz="2400" smtClean="0"/>
          </a:p>
          <a:p>
            <a:pPr algn="just">
              <a:buFont typeface="Arial" charset="0"/>
              <a:buNone/>
            </a:pPr>
            <a:endParaRPr lang="tr-TR" sz="2400" smtClean="0"/>
          </a:p>
          <a:p>
            <a:pPr algn="just"/>
            <a:endParaRPr lang="tr-TR" smtClean="0">
              <a:latin typeface="Arial" charset="0"/>
            </a:endParaRPr>
          </a:p>
          <a:p>
            <a:pPr algn="just"/>
            <a:endParaRPr lang="tr-TR" smtClean="0">
              <a:latin typeface="Arial" charset="0"/>
            </a:endParaRPr>
          </a:p>
          <a:p>
            <a:pPr algn="just"/>
            <a:endParaRPr lang="tr-TR" smtClean="0">
              <a:latin typeface="Arial" charset="0"/>
            </a:endParaRPr>
          </a:p>
        </p:txBody>
      </p:sp>
      <p:pic>
        <p:nvPicPr>
          <p:cNvPr id="72708" name="Picture 5" descr="http://www.mediko.yildiz.edu.tr/img/buttons/psikiyatri_afis.gif"/>
          <p:cNvPicPr>
            <a:picLocks noChangeAspect="1" noChangeArrowheads="1"/>
          </p:cNvPicPr>
          <p:nvPr/>
        </p:nvPicPr>
        <p:blipFill>
          <a:blip r:embed="rId2"/>
          <a:srcRect/>
          <a:stretch>
            <a:fillRect/>
          </a:stretch>
        </p:blipFill>
        <p:spPr bwMode="auto">
          <a:xfrm>
            <a:off x="6500813" y="2500313"/>
            <a:ext cx="2359025" cy="1928812"/>
          </a:xfrm>
          <a:prstGeom prst="rect">
            <a:avLst/>
          </a:prstGeom>
          <a:ln w="88900" cap="sq" cmpd="thickThin">
            <a:solidFill>
              <a:srgbClr val="000000"/>
            </a:solidFill>
            <a:prstDash val="solid"/>
            <a:miter lim="800000"/>
          </a:ln>
          <a:effectLst>
            <a:innerShdw blurRad="76200">
              <a:srgbClr val="000000"/>
            </a:innerShdw>
          </a:effectLst>
        </p:spPr>
      </p:pic>
      <p:sp>
        <p:nvSpPr>
          <p:cNvPr id="6" name="5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SAÇ ÇEKME-KIL YOLMA</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77</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p:cNvSpPr>
          <p:nvPr>
            <p:ph type="body" idx="1"/>
          </p:nvPr>
        </p:nvSpPr>
        <p:spPr>
          <a:xfrm>
            <a:off x="468313" y="1500188"/>
            <a:ext cx="8229600" cy="4808537"/>
          </a:xfrm>
        </p:spPr>
        <p:txBody>
          <a:bodyPr/>
          <a:lstStyle/>
          <a:p>
            <a:pPr algn="just" eaLnBrk="1" hangingPunct="1">
              <a:buNone/>
            </a:pPr>
            <a:r>
              <a:rPr lang="tr-TR" b="1" dirty="0" smtClean="0"/>
              <a:t>	Bu bozukluğun temel özelliği çocuğun bağlandığı kişilerden veya evden ayrılık durumu olduğunda aşırı kaygı ve endişe duymasıdır. </a:t>
            </a:r>
          </a:p>
          <a:p>
            <a:pPr eaLnBrk="1" hangingPunct="1"/>
            <a:endParaRPr lang="tr-TR" sz="2400" dirty="0" smtClean="0"/>
          </a:p>
        </p:txBody>
      </p:sp>
      <p:pic>
        <p:nvPicPr>
          <p:cNvPr id="73732" name="Picture 5" descr="http://www.umutcocuk.com/resimler/haberler/506.jpg"/>
          <p:cNvPicPr>
            <a:picLocks noChangeAspect="1" noChangeArrowheads="1"/>
          </p:cNvPicPr>
          <p:nvPr/>
        </p:nvPicPr>
        <p:blipFill>
          <a:blip r:embed="rId2"/>
          <a:srcRect r="1129"/>
          <a:stretch>
            <a:fillRect/>
          </a:stretch>
        </p:blipFill>
        <p:spPr bwMode="auto">
          <a:xfrm>
            <a:off x="2286000" y="3714750"/>
            <a:ext cx="5000625" cy="2190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5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12-AYRILIK KORKUSU</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78</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2 İçerik Yer Tutucusu"/>
          <p:cNvSpPr>
            <a:spLocks noGrp="1"/>
          </p:cNvSpPr>
          <p:nvPr>
            <p:ph idx="1"/>
          </p:nvPr>
        </p:nvSpPr>
        <p:spPr>
          <a:xfrm>
            <a:off x="500034" y="2143116"/>
            <a:ext cx="8143903" cy="2571768"/>
          </a:xfrm>
        </p:spPr>
        <p:txBody>
          <a:bodyPr/>
          <a:lstStyle/>
          <a:p>
            <a:pPr algn="just">
              <a:buNone/>
            </a:pPr>
            <a:r>
              <a:rPr lang="tr-TR" b="1" dirty="0" smtClean="0"/>
              <a:t>	Anne babalarından ayrılmak istemedikleri gibi yalnız başlarına da kalamazlar. Okula gittiklerinde veya başka ayrı ortamlarda sıkıntıları artar. Annelerini gölge gibi takip etmek isterler. </a:t>
            </a:r>
          </a:p>
          <a:p>
            <a:pPr algn="just"/>
            <a:endParaRPr lang="tr-TR" b="1" dirty="0" smtClean="0"/>
          </a:p>
        </p:txBody>
      </p:sp>
      <p:sp>
        <p:nvSpPr>
          <p:cNvPr id="5" name="4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AYRILIK KORKUSU</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79</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3 İçerik Yer Tutucusu"/>
          <p:cNvSpPr>
            <a:spLocks noGrp="1"/>
          </p:cNvSpPr>
          <p:nvPr>
            <p:ph idx="1"/>
          </p:nvPr>
        </p:nvSpPr>
        <p:spPr/>
        <p:txBody>
          <a:bodyPr/>
          <a:lstStyle/>
          <a:p>
            <a:pPr algn="just" eaLnBrk="1" hangingPunct="1"/>
            <a:r>
              <a:rPr lang="tr-TR" b="1" smtClean="0"/>
              <a:t>Kekemelik terimi sözel iletimi sıklıkla ve önemli ölçüde bozan konuşma kusurları anlamında kullanılmaktadır. </a:t>
            </a:r>
          </a:p>
          <a:p>
            <a:pPr algn="just" eaLnBrk="1" hangingPunct="1"/>
            <a:r>
              <a:rPr lang="tr-TR" b="1" smtClean="0"/>
              <a:t>Kekemeliğin en açık görülen özelliklerinden biri kelimelerin, cümlelerin ve özellikle hecelerin tekrarıdır. </a:t>
            </a:r>
          </a:p>
          <a:p>
            <a:pPr>
              <a:buFont typeface="Arial" charset="0"/>
              <a:buNone/>
            </a:pPr>
            <a:endParaRPr lang="tr-TR" b="1" smtClean="0"/>
          </a:p>
        </p:txBody>
      </p:sp>
      <p:pic>
        <p:nvPicPr>
          <p:cNvPr id="9221" name="Picture 4" descr="http://www.kadinlaricin.net/images/articles/179/primary-small.jpg"/>
          <p:cNvPicPr>
            <a:picLocks noChangeAspect="1" noChangeArrowheads="1"/>
          </p:cNvPicPr>
          <p:nvPr/>
        </p:nvPicPr>
        <p:blipFill>
          <a:blip r:embed="rId2"/>
          <a:srcRect/>
          <a:stretch>
            <a:fillRect/>
          </a:stretch>
        </p:blipFill>
        <p:spPr bwMode="auto">
          <a:xfrm>
            <a:off x="4357688" y="4214813"/>
            <a:ext cx="2357437" cy="1857375"/>
          </a:xfrm>
          <a:prstGeom prst="rect">
            <a:avLst/>
          </a:prstGeom>
          <a:noFill/>
          <a:ln w="9525">
            <a:noFill/>
            <a:miter lim="800000"/>
            <a:headEnd/>
            <a:tailEnd/>
          </a:ln>
        </p:spPr>
      </p:pic>
      <p:sp>
        <p:nvSpPr>
          <p:cNvPr id="7" name="6 Dikdörtgen"/>
          <p:cNvSpPr/>
          <p:nvPr/>
        </p:nvSpPr>
        <p:spPr>
          <a:xfrm>
            <a:off x="1643042" y="214290"/>
            <a:ext cx="5715040" cy="769441"/>
          </a:xfrm>
          <a:prstGeom prst="rect">
            <a:avLst/>
          </a:prstGeom>
          <a:noFill/>
        </p:spPr>
        <p:txBody>
          <a:bodyPr wrap="square" lIns="91440" tIns="45720" rIns="91440" bIns="45720">
            <a:spAutoFit/>
          </a:bodyPr>
          <a:lstStyle/>
          <a:p>
            <a:pPr algn="ctr"/>
            <a:r>
              <a:rPr lang="tr-TR"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1-KEKEMELİK</a:t>
            </a:r>
            <a:endParaRPr lang="tr-TR"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8</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500174"/>
            <a:ext cx="8229600" cy="4625989"/>
          </a:xfrm>
        </p:spPr>
        <p:txBody>
          <a:bodyPr/>
          <a:lstStyle/>
          <a:p>
            <a:pPr algn="just">
              <a:buNone/>
            </a:pPr>
            <a:r>
              <a:rPr lang="tr-TR" b="1" dirty="0" smtClean="0"/>
              <a:t>	 Uyku zamanı geldiğinde problem çıkarırlar, anne babalarından ayrı uyumak istemezler, gece onların başına gelebilecek kötü şeylerle alakalı kabus görebilirler. </a:t>
            </a:r>
          </a:p>
          <a:p>
            <a:pPr algn="just">
              <a:buNone/>
            </a:pPr>
            <a:r>
              <a:rPr lang="tr-TR" b="1" dirty="0" smtClean="0"/>
              <a:t>	Herhangi bir şekilde ayrılacakları zaman karın ağrısı, baş ağrısı gibi belirtiler görülebilir. Özellikle çocuğun okula başladığı dönemlerde bu durum belirgin olarak ortaya çıkar.</a:t>
            </a:r>
            <a:endParaRPr lang="tr-TR" dirty="0"/>
          </a:p>
        </p:txBody>
      </p:sp>
      <p:sp>
        <p:nvSpPr>
          <p:cNvPr id="4" name="3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AYRILIK KORKUSU</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80</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p:cNvSpPr>
          <p:nvPr>
            <p:ph type="body" idx="1"/>
          </p:nvPr>
        </p:nvSpPr>
        <p:spPr>
          <a:xfrm>
            <a:off x="214313" y="1143000"/>
            <a:ext cx="8715375" cy="4983163"/>
          </a:xfrm>
        </p:spPr>
        <p:txBody>
          <a:bodyPr/>
          <a:lstStyle/>
          <a:p>
            <a:pPr algn="just" eaLnBrk="1" hangingPunct="1">
              <a:lnSpc>
                <a:spcPct val="90000"/>
              </a:lnSpc>
            </a:pPr>
            <a:r>
              <a:rPr lang="tr-TR" sz="2800" b="1" dirty="0" smtClean="0">
                <a:solidFill>
                  <a:srgbClr val="FF0000"/>
                </a:solidFill>
              </a:rPr>
              <a:t>Neler yapılabilir?</a:t>
            </a:r>
          </a:p>
          <a:p>
            <a:pPr algn="just"/>
            <a:r>
              <a:rPr lang="tr-TR" sz="2800" b="1" dirty="0" smtClean="0"/>
              <a:t>Psikoterapi ve ilaç tedavisi ile tedavi edilmeye çalışılır. Çocuğun yaşına uygun psikolojik gelişimi açısından bu türlü problemlerin halledilmesi çok önemlidir. Annelerin çocuklarının bu türlü durumunu daha önceden farkına vardıklarında gerekli önlemleri (onu sosyal ortamlara alıştırmaya çalışmak, bazen yalnız bırakmak, ufak ayrılıklara alıştırmaya çalışmak vb.) almaları uygun olur. Eşlik eden başka problemlerin olup olmadığı araştırılmalı ve gerekli tedbirler alınmadan çocuk yalnız bırakılmamalıdır. </a:t>
            </a:r>
          </a:p>
          <a:p>
            <a:pPr algn="just" eaLnBrk="1" hangingPunct="1">
              <a:lnSpc>
                <a:spcPct val="90000"/>
              </a:lnSpc>
            </a:pPr>
            <a:endParaRPr lang="tr-TR" sz="2800" b="1" dirty="0" smtClean="0">
              <a:solidFill>
                <a:schemeClr val="accent2"/>
              </a:solidFill>
            </a:endParaRPr>
          </a:p>
        </p:txBody>
      </p:sp>
      <p:sp>
        <p:nvSpPr>
          <p:cNvPr id="5" name="4 Dikdörtgen"/>
          <p:cNvSpPr/>
          <p:nvPr/>
        </p:nvSpPr>
        <p:spPr>
          <a:xfrm>
            <a:off x="1214414" y="285728"/>
            <a:ext cx="6500858" cy="769441"/>
          </a:xfrm>
          <a:prstGeom prst="rect">
            <a:avLst/>
          </a:prstGeom>
          <a:noFill/>
        </p:spPr>
        <p:txBody>
          <a:bodyPr wrap="square" lIns="91440" tIns="45720" rIns="91440" bIns="45720">
            <a:spAutoFit/>
          </a:bodyPr>
          <a:lstStyle/>
          <a:p>
            <a:pPr algn="ctr"/>
            <a:r>
              <a:rPr lang="tr-TR" sz="4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AYRILIK KORKUSU</a:t>
            </a:r>
            <a:endParaRPr lang="tr-TR" sz="44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81</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p:cNvSpPr>
          <p:nvPr>
            <p:ph type="body" idx="1"/>
          </p:nvPr>
        </p:nvSpPr>
        <p:spPr>
          <a:xfrm>
            <a:off x="457200" y="1357313"/>
            <a:ext cx="8229600" cy="4768850"/>
          </a:xfrm>
        </p:spPr>
        <p:txBody>
          <a:bodyPr/>
          <a:lstStyle/>
          <a:p>
            <a:pPr algn="just" eaLnBrk="1" hangingPunct="1"/>
            <a:r>
              <a:rPr lang="tr-TR" b="1" dirty="0" smtClean="0"/>
              <a:t>Dikkat eksikliği ve </a:t>
            </a:r>
            <a:r>
              <a:rPr lang="tr-TR" b="1" dirty="0" err="1" smtClean="0"/>
              <a:t>hiperaktivite</a:t>
            </a:r>
            <a:r>
              <a:rPr lang="tr-TR" b="1" dirty="0" smtClean="0"/>
              <a:t>(aşırı hareketlilik) bozukluğunun üç şekli bulunmaktadır. Birincisinde dikkat eksikliği ön planda, ikinci tipinde </a:t>
            </a:r>
            <a:r>
              <a:rPr lang="tr-TR" b="1" dirty="0" err="1" smtClean="0"/>
              <a:t>hiperaktivite</a:t>
            </a:r>
            <a:r>
              <a:rPr lang="tr-TR" b="1" dirty="0" smtClean="0"/>
              <a:t> ön planda, diğer tipinde ise ikisi birlikte görülmektedir. Bu belirtilerin görünümü tanının geçerli olması için </a:t>
            </a:r>
            <a:r>
              <a:rPr lang="tr-TR" b="1" dirty="0" smtClean="0">
                <a:solidFill>
                  <a:srgbClr val="FF0000"/>
                </a:solidFill>
              </a:rPr>
              <a:t>7</a:t>
            </a:r>
            <a:r>
              <a:rPr lang="tr-TR" b="1" dirty="0" smtClean="0"/>
              <a:t> yaşından önce başlamalıdır. </a:t>
            </a:r>
          </a:p>
        </p:txBody>
      </p:sp>
      <p:pic>
        <p:nvPicPr>
          <p:cNvPr id="76804" name="Picture 5" descr="http://gebelik.org/dosyalar/resim4/mom10.gif"/>
          <p:cNvPicPr>
            <a:picLocks noChangeAspect="1" noChangeArrowheads="1"/>
          </p:cNvPicPr>
          <p:nvPr/>
        </p:nvPicPr>
        <p:blipFill>
          <a:blip r:embed="rId2"/>
          <a:srcRect/>
          <a:stretch>
            <a:fillRect/>
          </a:stretch>
        </p:blipFill>
        <p:spPr bwMode="auto">
          <a:xfrm>
            <a:off x="3857625" y="4857750"/>
            <a:ext cx="2571750" cy="1262063"/>
          </a:xfrm>
          <a:prstGeom prst="rect">
            <a:avLst/>
          </a:prstGeom>
          <a:noFill/>
          <a:ln w="9525">
            <a:noFill/>
            <a:miter lim="800000"/>
            <a:headEnd/>
            <a:tailEnd/>
          </a:ln>
        </p:spPr>
      </p:pic>
      <p:sp>
        <p:nvSpPr>
          <p:cNvPr id="6" name="5 Dikdörtgen"/>
          <p:cNvSpPr/>
          <p:nvPr/>
        </p:nvSpPr>
        <p:spPr>
          <a:xfrm>
            <a:off x="1214414" y="0"/>
            <a:ext cx="6500858" cy="1323439"/>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13-DİKKAT EKSİKLİĞİ/</a:t>
            </a:r>
          </a:p>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HİPER AKTİVİTE</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82</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p:cNvSpPr>
          <p:nvPr>
            <p:ph type="body" idx="1"/>
          </p:nvPr>
        </p:nvSpPr>
        <p:spPr>
          <a:xfrm>
            <a:off x="285750" y="1285875"/>
            <a:ext cx="8572500" cy="4840288"/>
          </a:xfrm>
        </p:spPr>
        <p:txBody>
          <a:bodyPr/>
          <a:lstStyle/>
          <a:p>
            <a:pPr eaLnBrk="1" hangingPunct="1">
              <a:lnSpc>
                <a:spcPct val="90000"/>
              </a:lnSpc>
              <a:buFont typeface="Wingdings" pitchFamily="2" charset="2"/>
              <a:buChar char="Ø"/>
            </a:pPr>
            <a:r>
              <a:rPr lang="tr-TR" sz="2400" b="1" smtClean="0">
                <a:solidFill>
                  <a:srgbClr val="FF0000"/>
                </a:solidFill>
              </a:rPr>
              <a:t>Dikkat Eksikliği Belirtileri (başka nedenler yok ise</a:t>
            </a:r>
            <a:r>
              <a:rPr lang="tr-TR" sz="2400" smtClean="0">
                <a:solidFill>
                  <a:srgbClr val="FF0000"/>
                </a:solidFill>
              </a:rPr>
              <a:t> ) </a:t>
            </a:r>
          </a:p>
          <a:p>
            <a:pPr algn="just"/>
            <a:r>
              <a:rPr lang="tr-TR" sz="2800" b="1" smtClean="0"/>
              <a:t>Dikkatlerini uzun süre toparlayamazlar, başladıkları işlerin sonunu getirmekte güçlük çekerler, dikkat gerektiren günlük işlerden kaçınırlar, eşyalarını sık sık kaybederler, günlük işlerde unutkanlıkları vardır, işlerini düzensiz ve dağınık yaparlar, genelde bir işten diğerine çok sık geçiş yaparlar, karşısındakini dinlememe sık sık konu değiştirme görülür, dikkatleri ilgisiz uyaranlarla sık sık dağılır, çalışmaları plansızdır, emirleri anlamakta güçlük çekerler, yaptıkları işlerde dikkatsizce hatalar yaparlar. </a:t>
            </a:r>
          </a:p>
          <a:p>
            <a:pPr eaLnBrk="1" hangingPunct="1">
              <a:lnSpc>
                <a:spcPct val="90000"/>
              </a:lnSpc>
              <a:buFont typeface="Wingdings" pitchFamily="2" charset="2"/>
              <a:buNone/>
            </a:pPr>
            <a:endParaRPr lang="tr-TR" sz="2400" smtClean="0"/>
          </a:p>
        </p:txBody>
      </p:sp>
      <p:sp>
        <p:nvSpPr>
          <p:cNvPr id="5" name="4 Dikdörtgen"/>
          <p:cNvSpPr/>
          <p:nvPr/>
        </p:nvSpPr>
        <p:spPr>
          <a:xfrm>
            <a:off x="1214414" y="0"/>
            <a:ext cx="6500858" cy="1323439"/>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DİKKAT EKSİKLİĞİ/</a:t>
            </a:r>
          </a:p>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HİPER AKTİVİTE</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83</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p:cNvSpPr>
          <p:nvPr>
            <p:ph type="body" idx="1"/>
          </p:nvPr>
        </p:nvSpPr>
        <p:spPr>
          <a:xfrm>
            <a:off x="285750" y="1357313"/>
            <a:ext cx="8572500" cy="4835525"/>
          </a:xfrm>
        </p:spPr>
        <p:txBody>
          <a:bodyPr/>
          <a:lstStyle/>
          <a:p>
            <a:pPr eaLnBrk="1" hangingPunct="1">
              <a:lnSpc>
                <a:spcPct val="80000"/>
              </a:lnSpc>
              <a:buFont typeface="Wingdings" pitchFamily="2" charset="2"/>
              <a:buChar char="Ø"/>
            </a:pPr>
            <a:r>
              <a:rPr lang="tr-TR" sz="2400" b="1" smtClean="0">
                <a:solidFill>
                  <a:srgbClr val="FF0000"/>
                </a:solidFill>
              </a:rPr>
              <a:t>Hiperaktivite Belirtileri(başka nedenler yok ise</a:t>
            </a:r>
            <a:r>
              <a:rPr lang="tr-TR" sz="2400" smtClean="0">
                <a:solidFill>
                  <a:srgbClr val="FF0000"/>
                </a:solidFill>
              </a:rPr>
              <a:t>) </a:t>
            </a:r>
          </a:p>
          <a:p>
            <a:pPr algn="just"/>
            <a:r>
              <a:rPr lang="tr-TR" sz="2400" b="1" smtClean="0"/>
              <a:t>Yerinde duramama hali vardır, devamlı kıpır kıpır haldedirler, kendi yaşıtlarına göre belirgin farklılık ile sürekli hareket halindedirler, Her şeye karışma, mobilyaların üzerinde gezme, ev içinde koşuşturma, bir iş yaparken sık sık ayağa kalkma gezinme halindedirler, konuşmanın sonu gelmeden araya girerler, başkaları onların sözünü kesememekten yakınır,elleri ayakları kıpır kıpırdır, ellerinde sürekli bir şeylerle oynarlar, olası sonuçlarını düşünmeden tehlikeli işlere girme görülür, sakinlik isteyen grup içi etkinliklere katılmakta zorlanırlar, etraftaki insanlar tarafından sık sık hareketlilik konusunda uyarılırlar. </a:t>
            </a:r>
          </a:p>
          <a:p>
            <a:endParaRPr lang="tr-TR" sz="2400" smtClean="0"/>
          </a:p>
          <a:p>
            <a:pPr eaLnBrk="1" hangingPunct="1">
              <a:lnSpc>
                <a:spcPct val="80000"/>
              </a:lnSpc>
              <a:buFont typeface="Wingdings" pitchFamily="2" charset="2"/>
              <a:buChar char="Ø"/>
            </a:pPr>
            <a:endParaRPr lang="tr-TR" sz="2400" smtClean="0">
              <a:solidFill>
                <a:schemeClr val="accent2"/>
              </a:solidFill>
            </a:endParaRPr>
          </a:p>
        </p:txBody>
      </p:sp>
      <p:sp>
        <p:nvSpPr>
          <p:cNvPr id="5" name="4 Dikdörtgen"/>
          <p:cNvSpPr/>
          <p:nvPr/>
        </p:nvSpPr>
        <p:spPr>
          <a:xfrm>
            <a:off x="1214414" y="0"/>
            <a:ext cx="6500858" cy="1323439"/>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DİKKAT EKSİKLİĞİ/</a:t>
            </a:r>
          </a:p>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HİPER AKTİVİTE</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84</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p:cNvSpPr>
          <p:nvPr>
            <p:ph type="body" idx="1"/>
          </p:nvPr>
        </p:nvSpPr>
        <p:spPr>
          <a:xfrm>
            <a:off x="285750" y="1428750"/>
            <a:ext cx="8229600" cy="4525963"/>
          </a:xfrm>
        </p:spPr>
        <p:txBody>
          <a:bodyPr/>
          <a:lstStyle/>
          <a:p>
            <a:pPr algn="just" eaLnBrk="1" hangingPunct="1">
              <a:lnSpc>
                <a:spcPct val="90000"/>
              </a:lnSpc>
              <a:buFont typeface="Wingdings" pitchFamily="2" charset="2"/>
              <a:buChar char="Ø"/>
            </a:pPr>
            <a:r>
              <a:rPr lang="tr-TR" sz="2400" b="1" dirty="0" smtClean="0">
                <a:solidFill>
                  <a:srgbClr val="FF0000"/>
                </a:solidFill>
              </a:rPr>
              <a:t>Tanının Kesinleştirilmesi</a:t>
            </a:r>
          </a:p>
          <a:p>
            <a:pPr algn="just">
              <a:buNone/>
            </a:pPr>
            <a:r>
              <a:rPr lang="tr-TR" b="1" dirty="0" smtClean="0"/>
              <a:t>	Dikkat eksikliği ve </a:t>
            </a:r>
            <a:r>
              <a:rPr lang="tr-TR" b="1" dirty="0" err="1" smtClean="0"/>
              <a:t>hiperaktivite</a:t>
            </a:r>
            <a:r>
              <a:rPr lang="tr-TR" b="1" dirty="0" smtClean="0"/>
              <a:t> bozukluğu olan çocuklarda ek diğer psikiyatrik durumlar olabilir. Bu psikiyatrik durumlar arasında öğrenme güçlükleri, karşı gelme bozukluğu, davranış bozukluğu, </a:t>
            </a:r>
            <a:r>
              <a:rPr lang="tr-TR" b="1" dirty="0" err="1" smtClean="0"/>
              <a:t>anksiyete</a:t>
            </a:r>
            <a:r>
              <a:rPr lang="tr-TR" b="1" dirty="0" smtClean="0"/>
              <a:t> bozuklukları sayılabilir. Önemli olan bu tanının psikiyatrik muayene ve testler ile kesinleştirilmesi gerekir. </a:t>
            </a:r>
          </a:p>
          <a:p>
            <a:pPr algn="just" eaLnBrk="1" hangingPunct="1">
              <a:lnSpc>
                <a:spcPct val="90000"/>
              </a:lnSpc>
              <a:buFont typeface="Wingdings" pitchFamily="2" charset="2"/>
              <a:buNone/>
            </a:pPr>
            <a:endParaRPr lang="tr-TR" b="1" dirty="0" smtClean="0">
              <a:solidFill>
                <a:schemeClr val="accent2"/>
              </a:solidFill>
            </a:endParaRPr>
          </a:p>
        </p:txBody>
      </p:sp>
      <p:sp>
        <p:nvSpPr>
          <p:cNvPr id="5" name="4 Dikdörtgen"/>
          <p:cNvSpPr/>
          <p:nvPr/>
        </p:nvSpPr>
        <p:spPr>
          <a:xfrm>
            <a:off x="1214414" y="0"/>
            <a:ext cx="6500858" cy="1323439"/>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DİKKAT EKSİKLİĞİ/</a:t>
            </a:r>
          </a:p>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HİPER AKTİVİTE</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85</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p:cNvSpPr>
          <p:nvPr>
            <p:ph type="body" idx="1"/>
          </p:nvPr>
        </p:nvSpPr>
        <p:spPr>
          <a:xfrm>
            <a:off x="285720" y="1285860"/>
            <a:ext cx="8643998" cy="4840303"/>
          </a:xfrm>
        </p:spPr>
        <p:txBody>
          <a:bodyPr/>
          <a:lstStyle/>
          <a:p>
            <a:pPr algn="just" eaLnBrk="1" hangingPunct="1">
              <a:buFont typeface="Wingdings" pitchFamily="2" charset="2"/>
              <a:buChar char="Ø"/>
            </a:pPr>
            <a:r>
              <a:rPr lang="tr-TR" sz="2400" b="1" dirty="0" smtClean="0">
                <a:solidFill>
                  <a:srgbClr val="FF0000"/>
                </a:solidFill>
              </a:rPr>
              <a:t>Tedavi süreci</a:t>
            </a:r>
          </a:p>
          <a:p>
            <a:pPr algn="just">
              <a:buNone/>
            </a:pPr>
            <a:r>
              <a:rPr lang="tr-TR" b="1" dirty="0" smtClean="0"/>
              <a:t>	Tedavi konusunda ilaç tedavisi ön plandadır. Türkiye’de mevcut ilaçlar ile dikkat eksikliği ve </a:t>
            </a:r>
            <a:r>
              <a:rPr lang="tr-TR" b="1" dirty="0" err="1" smtClean="0"/>
              <a:t>hiperaktivite</a:t>
            </a:r>
            <a:r>
              <a:rPr lang="tr-TR" b="1" dirty="0" smtClean="0"/>
              <a:t> semptomları büyük oranda kontrol altına alınabilmektedir. Gerekirse ilaç tedavisinin yanı sıra ek olarak pedagojik eğitim ile dikkat süresini artırma ve davranışçı yaklaşımlar vardır. İlaç tedavisinin ne kadar devam edeceği klinik görünüm ve semptomların devam etmesine göre tespit edilir. </a:t>
            </a:r>
          </a:p>
          <a:p>
            <a:pPr algn="just" eaLnBrk="1" hangingPunct="1">
              <a:buFont typeface="Arial" charset="0"/>
              <a:buNone/>
            </a:pPr>
            <a:endParaRPr lang="tr-TR" b="1" dirty="0" smtClean="0">
              <a:solidFill>
                <a:schemeClr val="accent2"/>
              </a:solidFill>
            </a:endParaRPr>
          </a:p>
        </p:txBody>
      </p:sp>
      <p:sp>
        <p:nvSpPr>
          <p:cNvPr id="5" name="4 Dikdörtgen"/>
          <p:cNvSpPr/>
          <p:nvPr/>
        </p:nvSpPr>
        <p:spPr>
          <a:xfrm>
            <a:off x="1214414" y="0"/>
            <a:ext cx="6500858" cy="1323439"/>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DİKKAT EKSİKLİĞİ/</a:t>
            </a:r>
          </a:p>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HİPER AKTİVİTE</a:t>
            </a:r>
            <a:endPar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4" name="3 Veri Yer Tutucusu"/>
          <p:cNvSpPr>
            <a:spLocks noGrp="1"/>
          </p:cNvSpPr>
          <p:nvPr>
            <p:ph type="dt" sz="half" idx="10"/>
          </p:nvPr>
        </p:nvSpPr>
        <p:spPr/>
        <p:txBody>
          <a:bodyPr/>
          <a:lstStyle/>
          <a:p>
            <a:pPr>
              <a:defRPr/>
            </a:pPr>
            <a:r>
              <a:rPr lang="tr-TR" smtClean="0"/>
              <a:t>17.09.2009</a:t>
            </a:r>
            <a:endParaRPr lang="tr-TR"/>
          </a:p>
        </p:txBody>
      </p:sp>
      <p:sp>
        <p:nvSpPr>
          <p:cNvPr id="6" name="5 Slayt Numarası Yer Tutucusu"/>
          <p:cNvSpPr>
            <a:spLocks noGrp="1"/>
          </p:cNvSpPr>
          <p:nvPr>
            <p:ph type="sldNum" sz="quarter" idx="12"/>
          </p:nvPr>
        </p:nvSpPr>
        <p:spPr/>
        <p:txBody>
          <a:bodyPr/>
          <a:lstStyle/>
          <a:p>
            <a:pPr>
              <a:defRPr/>
            </a:pPr>
            <a:fld id="{2D7F8B45-3446-4D1A-999A-98A04B10C693}" type="slidenum">
              <a:rPr lang="tr-TR" smtClean="0"/>
              <a:pPr>
                <a:defRPr/>
              </a:pPr>
              <a:t>86</a:t>
            </a:fld>
            <a:endParaRPr lang="tr-TR"/>
          </a:p>
        </p:txBody>
      </p:sp>
      <p:sp>
        <p:nvSpPr>
          <p:cNvPr id="7" name="6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p:cNvSpPr>
          <p:nvPr>
            <p:ph type="body" idx="1"/>
          </p:nvPr>
        </p:nvSpPr>
        <p:spPr>
          <a:xfrm>
            <a:off x="285750" y="1143000"/>
            <a:ext cx="8643938" cy="4857750"/>
          </a:xfrm>
        </p:spPr>
        <p:txBody>
          <a:bodyPr/>
          <a:lstStyle/>
          <a:p>
            <a:pPr algn="just" eaLnBrk="1" hangingPunct="1">
              <a:buFont typeface="Wingdings" pitchFamily="2" charset="2"/>
              <a:buChar char="Ø"/>
            </a:pPr>
            <a:r>
              <a:rPr lang="tr-TR" b="1" dirty="0" smtClean="0">
                <a:solidFill>
                  <a:schemeClr val="accent2"/>
                </a:solidFill>
              </a:rPr>
              <a:t> </a:t>
            </a:r>
            <a:r>
              <a:rPr lang="tr-TR" sz="2400" b="1" dirty="0" smtClean="0">
                <a:solidFill>
                  <a:srgbClr val="FF0000"/>
                </a:solidFill>
              </a:rPr>
              <a:t>Ailenin yönlendirilmesi</a:t>
            </a:r>
          </a:p>
          <a:p>
            <a:pPr algn="just">
              <a:buNone/>
            </a:pPr>
            <a:r>
              <a:rPr lang="tr-TR" b="1" smtClean="0"/>
              <a:t>	Hiperaktif</a:t>
            </a:r>
            <a:r>
              <a:rPr lang="tr-TR" b="1" dirty="0" smtClean="0"/>
              <a:t> çocuğun ailesinin yönlendirilmesi önemlidir. Ailenin bu türlü bir çocuğu idare etmesi güç olur, genelde çocuğun sosyal ilişkileri bozulur ve arkadaş ilişkilerinde sorunlar yaşanır. Ders başarısızlığı da bu duruma eklenince çocuğun kendine olan özgüveni azalır, alınganlığı artar. Bu nedenle ailenin ve çocuğun </a:t>
            </a:r>
            <a:r>
              <a:rPr lang="tr-TR" b="1" dirty="0" err="1" smtClean="0"/>
              <a:t>psiko</a:t>
            </a:r>
            <a:r>
              <a:rPr lang="tr-TR" b="1" dirty="0" smtClean="0"/>
              <a:t>-sosyal açıdan desteklenmesi çok önemli bir konudur. </a:t>
            </a:r>
          </a:p>
          <a:p>
            <a:pPr algn="just" eaLnBrk="1" hangingPunct="1">
              <a:buFont typeface="Arial" charset="0"/>
              <a:buNone/>
            </a:pPr>
            <a:endParaRPr lang="tr-TR" b="1" dirty="0" smtClean="0">
              <a:solidFill>
                <a:schemeClr val="accent2"/>
              </a:solidFill>
            </a:endParaRPr>
          </a:p>
        </p:txBody>
      </p:sp>
      <p:sp>
        <p:nvSpPr>
          <p:cNvPr id="3" name="2 Veri Yer Tutucusu"/>
          <p:cNvSpPr>
            <a:spLocks noGrp="1"/>
          </p:cNvSpPr>
          <p:nvPr>
            <p:ph type="dt" sz="half" idx="10"/>
          </p:nvPr>
        </p:nvSpPr>
        <p:spPr/>
        <p:txBody>
          <a:bodyPr/>
          <a:lstStyle/>
          <a:p>
            <a:pPr>
              <a:defRPr/>
            </a:pPr>
            <a:r>
              <a:rPr lang="tr-TR" smtClean="0"/>
              <a:t>17.09.2009</a:t>
            </a:r>
            <a:endParaRPr lang="tr-TR"/>
          </a:p>
        </p:txBody>
      </p:sp>
      <p:sp>
        <p:nvSpPr>
          <p:cNvPr id="4" name="3 Slayt Numarası Yer Tutucusu"/>
          <p:cNvSpPr>
            <a:spLocks noGrp="1"/>
          </p:cNvSpPr>
          <p:nvPr>
            <p:ph type="sldNum" sz="quarter" idx="12"/>
          </p:nvPr>
        </p:nvSpPr>
        <p:spPr/>
        <p:txBody>
          <a:bodyPr/>
          <a:lstStyle/>
          <a:p>
            <a:pPr>
              <a:defRPr/>
            </a:pPr>
            <a:fld id="{2D7F8B45-3446-4D1A-999A-98A04B10C693}" type="slidenum">
              <a:rPr lang="tr-TR" smtClean="0"/>
              <a:pPr>
                <a:defRPr/>
              </a:pPr>
              <a:t>87</a:t>
            </a:fld>
            <a:endParaRPr lang="tr-TR"/>
          </a:p>
        </p:txBody>
      </p:sp>
      <p:sp>
        <p:nvSpPr>
          <p:cNvPr id="5" name="4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3 Altbilgi Yer Tutucusu"/>
          <p:cNvSpPr>
            <a:spLocks noGrp="1"/>
          </p:cNvSpPr>
          <p:nvPr>
            <p:ph type="ftr" sz="quarter" idx="11"/>
          </p:nvPr>
        </p:nvSpPr>
        <p:spPr bwMode="auto">
          <a:noFill/>
          <a:ln>
            <a:miter lim="800000"/>
            <a:headEnd/>
            <a:tailEnd/>
          </a:ln>
        </p:spPr>
        <p:txBody>
          <a:bodyPr/>
          <a:lstStyle/>
          <a:p>
            <a:r>
              <a:rPr lang="tr-TR" smtClean="0"/>
              <a:t>İSTANBUL VELİ EĞİTİM PROJESİ</a:t>
            </a:r>
          </a:p>
        </p:txBody>
      </p:sp>
      <p:sp>
        <p:nvSpPr>
          <p:cNvPr id="72707" name="4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A30B51-B484-4FA3-90DA-D45FB331A44A}" type="slidenum">
              <a:rPr lang="tr-TR" smtClean="0"/>
              <a:pPr fontAlgn="base">
                <a:spcBef>
                  <a:spcPct val="0"/>
                </a:spcBef>
                <a:spcAft>
                  <a:spcPct val="0"/>
                </a:spcAft>
              </a:pPr>
              <a:t>88</a:t>
            </a:fld>
            <a:endParaRPr lang="tr-TR" smtClean="0"/>
          </a:p>
        </p:txBody>
      </p:sp>
      <p:sp>
        <p:nvSpPr>
          <p:cNvPr id="7" name="6 Veri Yer Tutucusu"/>
          <p:cNvSpPr>
            <a:spLocks noGrp="1"/>
          </p:cNvSpPr>
          <p:nvPr>
            <p:ph type="dt" sz="half" idx="10"/>
          </p:nvPr>
        </p:nvSpPr>
        <p:spPr/>
        <p:txBody>
          <a:bodyPr/>
          <a:lstStyle/>
          <a:p>
            <a:pPr>
              <a:defRPr/>
            </a:pPr>
            <a:r>
              <a:rPr lang="tr-TR" smtClean="0"/>
              <a:t>17.09.2009</a:t>
            </a:r>
            <a:endParaRPr lang="tr-TR"/>
          </a:p>
        </p:txBody>
      </p:sp>
      <p:pic>
        <p:nvPicPr>
          <p:cNvPr id="19" name="18 Resim" descr="Stellaris_Clapper-board.png"/>
          <p:cNvPicPr>
            <a:picLocks noChangeAspect="1"/>
          </p:cNvPicPr>
          <p:nvPr/>
        </p:nvPicPr>
        <p:blipFill>
          <a:blip r:embed="rId2"/>
          <a:stretch>
            <a:fillRect/>
          </a:stretch>
        </p:blipFill>
        <p:spPr>
          <a:xfrm>
            <a:off x="1776199" y="1285860"/>
            <a:ext cx="5510445" cy="4810159"/>
          </a:xfrm>
          <a:prstGeom prst="rect">
            <a:avLst/>
          </a:prstGeom>
        </p:spPr>
      </p:pic>
      <p:sp>
        <p:nvSpPr>
          <p:cNvPr id="20" name="19 Metin kutusu"/>
          <p:cNvSpPr txBox="1"/>
          <p:nvPr/>
        </p:nvSpPr>
        <p:spPr>
          <a:xfrm>
            <a:off x="1928794" y="3160754"/>
            <a:ext cx="5287281" cy="553998"/>
          </a:xfrm>
          <a:prstGeom prst="rect">
            <a:avLst/>
          </a:prstGeom>
          <a:noFill/>
        </p:spPr>
        <p:txBody>
          <a:bodyPr wrap="none" rtlCol="0">
            <a:spAutoFit/>
          </a:bodyPr>
          <a:lstStyle/>
          <a:p>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İSTANBUL VELİ EĞİTİM PROJESİ</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p:txBody>
      </p:sp>
      <p:sp>
        <p:nvSpPr>
          <p:cNvPr id="21" name="20 Metin kutusu"/>
          <p:cNvSpPr txBox="1"/>
          <p:nvPr/>
        </p:nvSpPr>
        <p:spPr>
          <a:xfrm>
            <a:off x="1928794" y="5303894"/>
            <a:ext cx="4961615" cy="553998"/>
          </a:xfrm>
          <a:prstGeom prst="rect">
            <a:avLst/>
          </a:prstGeom>
          <a:noFill/>
        </p:spPr>
        <p:txBody>
          <a:bodyPr wrap="none" rtlCol="0">
            <a:spAutoFit/>
          </a:bodyPr>
          <a:lstStyle/>
          <a:p>
            <a:r>
              <a:rPr lang="tr-TR" sz="3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      17               09             2009</a:t>
            </a:r>
            <a:endParaRPr lang="tr-TR" sz="3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p:txBody>
      </p:sp>
      <p:sp>
        <p:nvSpPr>
          <p:cNvPr id="22" name="21 Metin kutusu"/>
          <p:cNvSpPr txBox="1"/>
          <p:nvPr/>
        </p:nvSpPr>
        <p:spPr>
          <a:xfrm>
            <a:off x="1928794" y="3532062"/>
            <a:ext cx="5214974" cy="1754326"/>
          </a:xfrm>
          <a:prstGeom prst="rect">
            <a:avLst/>
          </a:prstGeom>
          <a:noFill/>
        </p:spPr>
        <p:txBody>
          <a:bodyPr wrap="square" rtlCol="0">
            <a:spAutoFit/>
          </a:bodyPr>
          <a:lstStyle/>
          <a:p>
            <a:pPr algn="ctr"/>
            <a:r>
              <a:rPr lang="tr-TR"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DERS</a:t>
            </a:r>
          </a:p>
          <a:p>
            <a:pPr algn="ctr"/>
            <a:r>
              <a:rPr lang="tr-TR"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SONU</a:t>
            </a:r>
            <a:endParaRPr lang="tr-TR"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İçerik Yer Tutucusu"/>
          <p:cNvSpPr>
            <a:spLocks noGrp="1"/>
          </p:cNvSpPr>
          <p:nvPr>
            <p:ph idx="1"/>
          </p:nvPr>
        </p:nvSpPr>
        <p:spPr>
          <a:xfrm>
            <a:off x="214282" y="1500175"/>
            <a:ext cx="8501122" cy="2928958"/>
          </a:xfrm>
        </p:spPr>
        <p:txBody>
          <a:bodyPr/>
          <a:lstStyle/>
          <a:p>
            <a:pPr algn="just" eaLnBrk="1" hangingPunct="1">
              <a:buFont typeface="Arial" charset="0"/>
              <a:buNone/>
            </a:pPr>
            <a:r>
              <a:rPr lang="tr-TR" b="1" dirty="0" smtClean="0"/>
              <a:t>    Tekrarlamalar özellikle çocuklarda normalde </a:t>
            </a:r>
            <a:r>
              <a:rPr lang="tr-TR" b="1" dirty="0" smtClean="0">
                <a:solidFill>
                  <a:srgbClr val="FF0000"/>
                </a:solidFill>
              </a:rPr>
              <a:t>4-5</a:t>
            </a:r>
            <a:r>
              <a:rPr lang="tr-TR" b="1" dirty="0" smtClean="0"/>
              <a:t> yaşına kadar görülebilmektedir. Bu masum tekrarlarla kekemeliğin birbirinden ayırt edilmesi gerekmektedir. Hastalık genellikle </a:t>
            </a:r>
            <a:r>
              <a:rPr lang="tr-TR" b="1" dirty="0" smtClean="0">
                <a:solidFill>
                  <a:srgbClr val="FF0000"/>
                </a:solidFill>
              </a:rPr>
              <a:t>12</a:t>
            </a:r>
            <a:r>
              <a:rPr lang="tr-TR" b="1" dirty="0" smtClean="0"/>
              <a:t> yaşından önce çoğunlukla </a:t>
            </a:r>
            <a:r>
              <a:rPr lang="tr-TR" b="1" dirty="0" smtClean="0">
                <a:solidFill>
                  <a:srgbClr val="FF0000"/>
                </a:solidFill>
              </a:rPr>
              <a:t>2-7</a:t>
            </a:r>
            <a:r>
              <a:rPr lang="tr-TR" b="1" dirty="0" smtClean="0"/>
              <a:t> yaşları arasında başlar.</a:t>
            </a:r>
          </a:p>
        </p:txBody>
      </p:sp>
      <p:pic>
        <p:nvPicPr>
          <p:cNvPr id="10244" name="Picture 6" descr="http://www.buyutec.net/data/media/12/metre.jpg"/>
          <p:cNvPicPr>
            <a:picLocks noChangeAspect="1" noChangeArrowheads="1"/>
          </p:cNvPicPr>
          <p:nvPr/>
        </p:nvPicPr>
        <p:blipFill>
          <a:blip r:embed="rId2"/>
          <a:srcRect/>
          <a:stretch>
            <a:fillRect/>
          </a:stretch>
        </p:blipFill>
        <p:spPr bwMode="auto">
          <a:xfrm>
            <a:off x="2714625" y="4286250"/>
            <a:ext cx="4786313" cy="13509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5 Dikdörtgen"/>
          <p:cNvSpPr/>
          <p:nvPr/>
        </p:nvSpPr>
        <p:spPr>
          <a:xfrm>
            <a:off x="1571604" y="0"/>
            <a:ext cx="5715040" cy="1323439"/>
          </a:xfrm>
          <a:prstGeom prst="rect">
            <a:avLst/>
          </a:prstGeom>
          <a:noFill/>
        </p:spPr>
        <p:txBody>
          <a:bodyPr wrap="square" lIns="91440" tIns="45720" rIns="91440" bIns="45720">
            <a:spAutoFit/>
          </a:bodyPr>
          <a:lstStyle/>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NE ZAMAN BAŞAR</a:t>
            </a:r>
            <a:r>
              <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rPr>
              <a:t>?</a:t>
            </a: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 </a:t>
            </a:r>
          </a:p>
          <a:p>
            <a:pPr algn="ctr"/>
            <a:r>
              <a:rPr lang="tr-TR"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rPr>
              <a:t>NASIL ANLAŞILIR</a:t>
            </a:r>
            <a:r>
              <a:rPr lang="tr-TR" sz="4000" b="1" dirty="0" smtClean="0">
                <a:ln w="17780" cmpd="sng">
                  <a:solidFill>
                    <a:srgbClr val="FFFFFF"/>
                  </a:solidFill>
                  <a:prstDash val="solid"/>
                  <a:miter lim="800000"/>
                </a:ln>
                <a:solidFill>
                  <a:srgbClr val="FF0000"/>
                </a:solidFill>
                <a:effectLst>
                  <a:outerShdw blurRad="50800" algn="tl" rotWithShape="0">
                    <a:srgbClr val="000000"/>
                  </a:outerShdw>
                </a:effectLst>
                <a:latin typeface="+mj-lt"/>
              </a:rPr>
              <a:t>?</a:t>
            </a:r>
            <a:endParaRPr lang="tr-TR" sz="4000" b="1" cap="none" spc="0" dirty="0">
              <a:ln w="17780" cmpd="sng">
                <a:solidFill>
                  <a:srgbClr val="FFFFFF"/>
                </a:solidFill>
                <a:prstDash val="solid"/>
                <a:miter lim="800000"/>
              </a:ln>
              <a:solidFill>
                <a:srgbClr val="FF0000"/>
              </a:solidFill>
              <a:effectLst>
                <a:outerShdw blurRad="50800" algn="tl" rotWithShape="0">
                  <a:srgbClr val="000000"/>
                </a:outerShdw>
              </a:effectLst>
              <a:latin typeface="+mj-lt"/>
            </a:endParaRPr>
          </a:p>
        </p:txBody>
      </p:sp>
      <p:sp>
        <p:nvSpPr>
          <p:cNvPr id="5" name="4 Veri Yer Tutucusu"/>
          <p:cNvSpPr>
            <a:spLocks noGrp="1"/>
          </p:cNvSpPr>
          <p:nvPr>
            <p:ph type="dt" sz="half" idx="10"/>
          </p:nvPr>
        </p:nvSpPr>
        <p:spPr/>
        <p:txBody>
          <a:bodyPr/>
          <a:lstStyle/>
          <a:p>
            <a:pPr>
              <a:defRPr/>
            </a:pPr>
            <a:r>
              <a:rPr lang="tr-TR" smtClean="0"/>
              <a:t>17.09.2009</a:t>
            </a:r>
            <a:endParaRPr lang="tr-TR"/>
          </a:p>
        </p:txBody>
      </p:sp>
      <p:sp>
        <p:nvSpPr>
          <p:cNvPr id="7" name="6 Slayt Numarası Yer Tutucusu"/>
          <p:cNvSpPr>
            <a:spLocks noGrp="1"/>
          </p:cNvSpPr>
          <p:nvPr>
            <p:ph type="sldNum" sz="quarter" idx="12"/>
          </p:nvPr>
        </p:nvSpPr>
        <p:spPr/>
        <p:txBody>
          <a:bodyPr/>
          <a:lstStyle/>
          <a:p>
            <a:pPr>
              <a:defRPr/>
            </a:pPr>
            <a:fld id="{2D7F8B45-3446-4D1A-999A-98A04B10C693}" type="slidenum">
              <a:rPr lang="tr-TR" smtClean="0"/>
              <a:pPr>
                <a:defRPr/>
              </a:pPr>
              <a:t>9</a:t>
            </a:fld>
            <a:endParaRPr lang="tr-TR"/>
          </a:p>
        </p:txBody>
      </p:sp>
      <p:sp>
        <p:nvSpPr>
          <p:cNvPr id="8" name="7 Altbilgi Yer Tutucusu"/>
          <p:cNvSpPr>
            <a:spLocks noGrp="1"/>
          </p:cNvSpPr>
          <p:nvPr>
            <p:ph type="ftr" sz="quarter" idx="11"/>
          </p:nvPr>
        </p:nvSpPr>
        <p:spPr/>
        <p:txBody>
          <a:bodyPr/>
          <a:lstStyle/>
          <a:p>
            <a:pPr>
              <a:defRPr/>
            </a:pPr>
            <a:r>
              <a:rPr lang="tr-TR" smtClean="0"/>
              <a:t>İSTANBUL VELİ EĞİTİM PROJESİ</a:t>
            </a:r>
            <a:endParaRPr lang="tr-T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TotalTime>
  <Words>2601</Words>
  <Application>Microsoft Office PowerPoint</Application>
  <PresentationFormat>Ekran Gösterisi (4:3)</PresentationFormat>
  <Paragraphs>542</Paragraphs>
  <Slides>88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88</vt:i4>
      </vt:variant>
    </vt:vector>
  </HeadingPairs>
  <TitlesOfParts>
    <vt:vector size="92" baseType="lpstr">
      <vt:lpstr>Arial</vt:lpstr>
      <vt:lpstr>Calibri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Turbo Anonim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Turbo</dc:creator>
  <cp:lastModifiedBy>okul</cp:lastModifiedBy>
  <cp:revision>156</cp:revision>
  <dcterms:created xsi:type="dcterms:W3CDTF">2009-07-02T16:00:02Z</dcterms:created>
  <dcterms:modified xsi:type="dcterms:W3CDTF">2018-09-19T08:44:36Z</dcterms:modified>
</cp:coreProperties>
</file>